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0.xml" ContentType="application/vnd.openxmlformats-officedocument.presentationml.slide+xml"/>
  <Override PartName="/ppt/slides/slide87.xml" ContentType="application/vnd.openxmlformats-officedocument.presentationml.slide+xml"/>
  <Override PartName="/ppt/slides/slide93.xml" ContentType="application/vnd.openxmlformats-officedocument.presentationml.slide+xml"/>
  <Override PartName="/ppt/slides/slide86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91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8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91.xml.rels" ContentType="application/vnd.openxmlformats-package.relationships+xml"/>
  <Override PartName="/ppt/slides/_rels/slide89.xml.rels" ContentType="application/vnd.openxmlformats-package.relationships+xml"/>
  <Override PartName="/ppt/slides/_rels/slide88.xml.rels" ContentType="application/vnd.openxmlformats-package.relationships+xml"/>
  <Override PartName="/ppt/slides/_rels/slide86.xml.rels" ContentType="application/vnd.openxmlformats-package.relationships+xml"/>
  <Override PartName="/ppt/slides/_rels/slide8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84.xml.rels" ContentType="application/vnd.openxmlformats-package.relationships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90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95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96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94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87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82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93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81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92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92.xml" ContentType="application/vnd.openxmlformats-officedocument.presentationml.slide+xml"/>
  <Override PartName="/ppt/slides/slide89.xml" ContentType="application/vnd.openxmlformats-officedocument.presentationml.slide+xml"/>
  <Override PartName="/ppt/slides/slide24.xml" ContentType="application/vnd.openxmlformats-officedocument.presentationml.slide+xml"/>
  <Override PartName="/ppt/slides/slide78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87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81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4.png" ContentType="image/png"/>
  <Override PartName="/ppt/media/image72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0.jpeg" ContentType="image/jpeg"/>
  <Override PartName="/ppt/media/image76.png" ContentType="image/png"/>
  <Override PartName="/ppt/media/image59.jpeg" ContentType="image/jpeg"/>
  <Override PartName="/ppt/media/image58.jpeg" ContentType="image/jpeg"/>
  <Override PartName="/ppt/media/image63.jpeg" ContentType="image/jpeg"/>
  <Override PartName="/ppt/media/image57.jpeg" ContentType="image/jpeg"/>
  <Override PartName="/ppt/media/image56.jpeg" ContentType="image/jpeg"/>
  <Override PartName="/ppt/media/image54.jpeg" ContentType="image/jpeg"/>
  <Override PartName="/ppt/media/image62.jpeg" ContentType="image/jpeg"/>
  <Override PartName="/ppt/media/image53.jpeg" ContentType="image/jpeg"/>
  <Override PartName="/ppt/media/image86.png" ContentType="image/png"/>
  <Override PartName="/ppt/media/image52.png" ContentType="image/png"/>
  <Override PartName="/ppt/media/image73.png" ContentType="image/png"/>
  <Override PartName="/ppt/media/image49.jpeg" ContentType="image/jpeg"/>
  <Override PartName="/ppt/media/image80.png" ContentType="image/png"/>
  <Override PartName="/ppt/media/image46.jpeg" ContentType="image/jpeg"/>
  <Override PartName="/ppt/media/image64.png" ContentType="image/png"/>
  <Override PartName="/ppt/media/image45.jpeg" ContentType="image/jpeg"/>
  <Override PartName="/ppt/media/image48.jpeg" ContentType="image/jpeg"/>
  <Override PartName="/ppt/media/image44.jpeg" ContentType="image/jpeg"/>
  <Override PartName="/ppt/media/image42.png" ContentType="image/png"/>
  <Override PartName="/ppt/media/image41.png" ContentType="image/png"/>
  <Override PartName="/ppt/media/image65.png" ContentType="image/png"/>
  <Override PartName="/ppt/media/image39.jpeg" ContentType="image/jpeg"/>
  <Override PartName="/ppt/media/image83.png" ContentType="image/png"/>
  <Override PartName="/ppt/media/image38.jpeg" ContentType="image/jpeg"/>
  <Override PartName="/ppt/media/image36.jpeg" ContentType="image/jpeg"/>
  <Override PartName="/ppt/media/image35.jpeg" ContentType="image/jpeg"/>
  <Override PartName="/ppt/media/image33.jpeg" ContentType="image/jpeg"/>
  <Override PartName="/ppt/media/image71.png" ContentType="image/png"/>
  <Override PartName="/ppt/media/image30.jpeg" ContentType="image/jpeg"/>
  <Override PartName="/ppt/media/image29.jpeg" ContentType="image/jpeg"/>
  <Override PartName="/ppt/media/image25.jpeg" ContentType="image/jpeg"/>
  <Override PartName="/ppt/media/image20.jpeg" ContentType="image/jpeg"/>
  <Override PartName="/ppt/media/image28.jpeg" ContentType="image/jpeg"/>
  <Override PartName="/ppt/media/image24.jpeg" ContentType="image/jpeg"/>
  <Override PartName="/ppt/media/image19.jpeg" ContentType="image/jpeg"/>
  <Override PartName="/ppt/media/image43.jpeg" ContentType="image/jpeg"/>
  <Override PartName="/ppt/media/image75.png" ContentType="image/png"/>
  <Override PartName="/ppt/media/image18.jpeg" ContentType="image/jpeg"/>
  <Override PartName="/ppt/media/image16.png" ContentType="image/png"/>
  <Override PartName="/ppt/media/image17.png" ContentType="image/png"/>
  <Override PartName="/ppt/media/image14.png" ContentType="image/png"/>
  <Override PartName="/ppt/media/image23.jpeg" ContentType="image/jpeg"/>
  <Override PartName="/ppt/media/image21.jpeg" ContentType="image/jpeg"/>
  <Override PartName="/ppt/media/image13.png" ContentType="image/png"/>
  <Override PartName="/ppt/media/image12.png" ContentType="image/png"/>
  <Override PartName="/ppt/media/image31.jpeg" ContentType="image/jpeg"/>
  <Override PartName="/ppt/media/image66.png" ContentType="image/png"/>
  <Override PartName="/ppt/media/image32.jpeg" ContentType="image/jpeg"/>
  <Override PartName="/ppt/media/image55.jpeg" ContentType="image/jpeg"/>
  <Override PartName="/ppt/media/image10.png" ContentType="image/png"/>
  <Override PartName="/ppt/media/image22.jpeg" ContentType="image/jpeg"/>
  <Override PartName="/ppt/media/image40.jpeg" ContentType="image/jpeg"/>
  <Override PartName="/ppt/media/image9.png" ContentType="image/png"/>
  <Override PartName="/ppt/media/image15.png" ContentType="image/png"/>
  <Override PartName="/ppt/media/image37.jpeg" ContentType="image/jpeg"/>
  <Override PartName="/ppt/media/image8.png" ContentType="image/png"/>
  <Override PartName="/ppt/media/image26.jpeg" ContentType="image/jpeg"/>
  <Override PartName="/ppt/media/image6.png" ContentType="image/png"/>
  <Override PartName="/ppt/media/image27.jpeg" ContentType="image/jpeg"/>
  <Override PartName="/ppt/media/image5.png" ContentType="image/png"/>
  <Override PartName="/ppt/media/image51.jpeg" ContentType="image/jpeg"/>
  <Override PartName="/ppt/media/image34.jpeg" ContentType="image/jpeg"/>
  <Override PartName="/ppt/media/image4.png" ContentType="image/png"/>
  <Override PartName="/ppt/media/image50.jpeg" ContentType="image/jpeg"/>
  <Override PartName="/ppt/media/image7.png" ContentType="image/png"/>
  <Override PartName="/ppt/media/image3.png" ContentType="image/png"/>
  <Override PartName="/ppt/media/image70.png" ContentType="image/png"/>
  <Override PartName="/ppt/media/image2.png" ContentType="image/png"/>
  <Override PartName="/ppt/media/image61.jpeg" ContentType="image/jpeg"/>
  <Override PartName="/ppt/media/image47.jpeg" ContentType="image/jpeg"/>
  <Override PartName="/ppt/media/image1.png" ContentType="image/png"/>
  <Override PartName="/ppt/media/image11.png" ContentType="image/png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2237040" y="1200240"/>
            <a:ext cx="4668840" cy="3725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56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685800" y="2840040"/>
            <a:ext cx="7772040" cy="784440"/>
          </a:xfrm>
          <a:prstGeom prst="rect">
            <a:avLst/>
          </a:prstGeom>
        </p:spPr>
        <p:txBody>
          <a:bodyPr tIns="91440" bIns="91440"/>
          <a:p>
            <a:pPr algn="ctr"/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F91D701-D939-4EA8-BA38-83AF400E3F08}" type="slidenum">
              <a:rPr lang="en-US" sz="1300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Seventh Outline Level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B8E7440-9ACC-4D01-A274-44B10B00A6BC}" type="slidenum">
              <a:rPr lang="en-US" sz="1300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143080"/>
            <a:ext cx="6584040" cy="85716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pic>
        <p:nvPicPr>
          <p:cNvPr id="76" name="Shape 37" descr=""/>
          <p:cNvPicPr/>
          <p:nvPr/>
        </p:nvPicPr>
        <p:blipFill>
          <a:blip r:embed="rId2"/>
          <a:stretch/>
        </p:blipFill>
        <p:spPr>
          <a:xfrm>
            <a:off x="7427520" y="2070000"/>
            <a:ext cx="1002960" cy="1002960"/>
          </a:xfrm>
          <a:prstGeom prst="rect">
            <a:avLst/>
          </a:prstGeom>
          <a:ln>
            <a:noFill/>
          </a:ln>
        </p:spPr>
      </p:pic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3994200" cy="372528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Seventh Outline Level</a:t>
            </a:r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92240" y="1200240"/>
            <a:ext cx="3994200" cy="372528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3000">
                <a:latin typeface="Arial"/>
              </a:rPr>
              <a:t>Seventh Outline Level</a:t>
            </a:r>
            <a:endParaRPr/>
          </a:p>
        </p:txBody>
      </p:sp>
      <p:sp>
        <p:nvSpPr>
          <p:cNvPr id="115" name="PlaceHolder 4"/>
          <p:cNvSpPr>
            <a:spLocks noGrp="1"/>
          </p:cNvSpPr>
          <p:nvPr>
            <p:ph type="sldNum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C32ADA9-73F0-4219-B1DF-2E2C4FAFD7FD}" type="slidenum">
              <a:rPr lang="en-US" sz="1300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9000"/>
            <a:ext cx="4107600" cy="78372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5164560" y="0"/>
            <a:ext cx="3979080" cy="5142960"/>
          </a:xfrm>
          <a:prstGeom prst="rect">
            <a:avLst/>
          </a:prstGeom>
          <a:solidFill>
            <a:srgbClr val="5bc2c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"/>
          <p:cNvSpPr/>
          <p:nvPr/>
        </p:nvSpPr>
        <p:spPr>
          <a:xfrm>
            <a:off x="585720" y="1095480"/>
            <a:ext cx="3979080" cy="369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"/>
          <p:cNvSpPr/>
          <p:nvPr/>
        </p:nvSpPr>
        <p:spPr>
          <a:xfrm>
            <a:off x="5402160" y="0"/>
            <a:ext cx="374796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"/>
          <p:cNvSpPr/>
          <p:nvPr/>
        </p:nvSpPr>
        <p:spPr>
          <a:xfrm>
            <a:off x="8368560" y="0"/>
            <a:ext cx="77508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CODE</a:t>
            </a:r>
            <a:endParaRPr/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4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4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slideLayout" Target="../slideLayouts/slideLayout4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4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4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4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4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4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4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4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4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4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4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4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4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slideLayout" Target="../slideLayouts/slideLayout4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4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4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4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40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40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jpeg"/><Relationship Id="rId3" Type="http://schemas.openxmlformats.org/officeDocument/2006/relationships/slideLayout" Target="../slideLayouts/slideLayout40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40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40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slideLayout" Target="../slideLayouts/slideLayout40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slideLayout" Target="../slideLayouts/slideLayout40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40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40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40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40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40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40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0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40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40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4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40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40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40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1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slideLayout" Target="../slideLayouts/slideLayout1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685800" y="173592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Servo Bot</a:t>
            </a:r>
            <a:endParaRPr/>
          </a:p>
        </p:txBody>
      </p:sp>
      <p:sp>
        <p:nvSpPr>
          <p:cNvPr id="191" name="TextShape 2"/>
          <p:cNvSpPr txBox="1"/>
          <p:nvPr/>
        </p:nvSpPr>
        <p:spPr>
          <a:xfrm>
            <a:off x="685800" y="284004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3000" strike="noStrike">
                <a:solidFill>
                  <a:srgbClr val="666666"/>
                </a:solidFill>
                <a:latin typeface="Arial"/>
                <a:ea typeface="Arial"/>
              </a:rPr>
              <a:t>Day 1 - Building robots to take over the library!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68280" y="1869120"/>
            <a:ext cx="6584040" cy="169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Build your ServoBot</a:t>
            </a: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Materials List</a:t>
            </a:r>
            <a:endParaRPr/>
          </a:p>
        </p:txBody>
      </p:sp>
      <p:pic>
        <p:nvPicPr>
          <p:cNvPr id="222" name="Shape 112" descr=""/>
          <p:cNvPicPr/>
          <p:nvPr/>
        </p:nvPicPr>
        <p:blipFill>
          <a:blip r:embed="rId1"/>
          <a:srcRect l="0" t="3998" r="0" b="18443"/>
          <a:stretch/>
        </p:blipFill>
        <p:spPr>
          <a:xfrm>
            <a:off x="919080" y="983520"/>
            <a:ext cx="7151400" cy="415944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1585800" y="1704600"/>
            <a:ext cx="832320" cy="3463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zip ties</a:t>
            </a:r>
            <a:endParaRPr/>
          </a:p>
        </p:txBody>
      </p:sp>
      <p:sp>
        <p:nvSpPr>
          <p:cNvPr id="224" name="CustomShape 3"/>
          <p:cNvSpPr/>
          <p:nvPr/>
        </p:nvSpPr>
        <p:spPr>
          <a:xfrm>
            <a:off x="3026520" y="3085920"/>
            <a:ext cx="832320" cy="3463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chassis</a:t>
            </a:r>
            <a:endParaRPr/>
          </a:p>
        </p:txBody>
      </p:sp>
      <p:sp>
        <p:nvSpPr>
          <p:cNvPr id="225" name="CustomShape 4"/>
          <p:cNvSpPr/>
          <p:nvPr/>
        </p:nvSpPr>
        <p:spPr>
          <a:xfrm>
            <a:off x="2487600" y="4796640"/>
            <a:ext cx="1266120" cy="3463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breadboard</a:t>
            </a:r>
            <a:endParaRPr/>
          </a:p>
        </p:txBody>
      </p:sp>
      <p:sp>
        <p:nvSpPr>
          <p:cNvPr id="226" name="CustomShape 5"/>
          <p:cNvSpPr/>
          <p:nvPr/>
        </p:nvSpPr>
        <p:spPr>
          <a:xfrm>
            <a:off x="4760640" y="4731120"/>
            <a:ext cx="1266120" cy="3463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wheel</a:t>
            </a:r>
            <a:endParaRPr/>
          </a:p>
        </p:txBody>
      </p:sp>
      <p:sp>
        <p:nvSpPr>
          <p:cNvPr id="227" name="CustomShape 6"/>
          <p:cNvSpPr/>
          <p:nvPr/>
        </p:nvSpPr>
        <p:spPr>
          <a:xfrm>
            <a:off x="6097680" y="4308840"/>
            <a:ext cx="1266120" cy="3463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Arduino</a:t>
            </a:r>
            <a:endParaRPr/>
          </a:p>
        </p:txBody>
      </p:sp>
      <p:sp>
        <p:nvSpPr>
          <p:cNvPr id="228" name="CustomShape 7"/>
          <p:cNvSpPr/>
          <p:nvPr/>
        </p:nvSpPr>
        <p:spPr>
          <a:xfrm>
            <a:off x="6764760" y="2135880"/>
            <a:ext cx="1266120" cy="3463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battery packs</a:t>
            </a:r>
            <a:endParaRPr/>
          </a:p>
        </p:txBody>
      </p:sp>
      <p:sp>
        <p:nvSpPr>
          <p:cNvPr id="229" name="CustomShape 8"/>
          <p:cNvSpPr/>
          <p:nvPr/>
        </p:nvSpPr>
        <p:spPr>
          <a:xfrm>
            <a:off x="5844600" y="1227960"/>
            <a:ext cx="1266120" cy="3463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servo motors</a:t>
            </a:r>
            <a:endParaRPr/>
          </a:p>
        </p:txBody>
      </p:sp>
      <p:sp>
        <p:nvSpPr>
          <p:cNvPr id="230" name="CustomShape 9"/>
          <p:cNvSpPr/>
          <p:nvPr/>
        </p:nvSpPr>
        <p:spPr>
          <a:xfrm>
            <a:off x="3638520" y="1063440"/>
            <a:ext cx="1266120" cy="3463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o-rings</a:t>
            </a:r>
            <a:endParaRPr/>
          </a:p>
        </p:txBody>
      </p:sp>
      <p:sp>
        <p:nvSpPr>
          <p:cNvPr id="231" name="CustomShape 10"/>
          <p:cNvSpPr/>
          <p:nvPr/>
        </p:nvSpPr>
        <p:spPr>
          <a:xfrm>
            <a:off x="5217840" y="2818080"/>
            <a:ext cx="1266120" cy="3463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ir sensor</a:t>
            </a:r>
            <a:endParaRPr/>
          </a:p>
        </p:txBody>
      </p:sp>
      <p:sp>
        <p:nvSpPr>
          <p:cNvPr id="232" name="CustomShape 11"/>
          <p:cNvSpPr/>
          <p:nvPr/>
        </p:nvSpPr>
        <p:spPr>
          <a:xfrm>
            <a:off x="1047960" y="3961800"/>
            <a:ext cx="1320120" cy="3463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jumper wires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3D Printed Chassis</a:t>
            </a:r>
            <a:endParaRPr/>
          </a:p>
        </p:txBody>
      </p:sp>
      <p:sp>
        <p:nvSpPr>
          <p:cNvPr id="234" name="TextShape 2"/>
          <p:cNvSpPr txBox="1"/>
          <p:nvPr/>
        </p:nvSpPr>
        <p:spPr>
          <a:xfrm>
            <a:off x="457200" y="1200240"/>
            <a:ext cx="431712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-Everything mounts to the chassis.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-3D printed, designed in CAD.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-Prints in under 60 min.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-Servos snap into place.</a:t>
            </a:r>
            <a:endParaRPr/>
          </a:p>
        </p:txBody>
      </p:sp>
      <p:pic>
        <p:nvPicPr>
          <p:cNvPr id="235" name="Shape 129" descr=""/>
          <p:cNvPicPr/>
          <p:nvPr/>
        </p:nvPicPr>
        <p:blipFill>
          <a:blip r:embed="rId1"/>
          <a:srcRect l="18702" t="0" r="13465" b="0"/>
          <a:stretch/>
        </p:blipFill>
        <p:spPr>
          <a:xfrm>
            <a:off x="4774320" y="164160"/>
            <a:ext cx="4216680" cy="466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3D Printed Wheels</a:t>
            </a:r>
            <a:endParaRPr/>
          </a:p>
        </p:txBody>
      </p:sp>
      <p:sp>
        <p:nvSpPr>
          <p:cNvPr id="237" name="TextShape 2"/>
          <p:cNvSpPr txBox="1"/>
          <p:nvPr/>
        </p:nvSpPr>
        <p:spPr>
          <a:xfrm>
            <a:off x="457200" y="1200240"/>
            <a:ext cx="475524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-Mounts to the servo horn.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-Holes in the middle for screw.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-Use o-rings as tires.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-Helps with traction.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-Cheap and effective!!!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8" name="Shape 136" descr=""/>
          <p:cNvPicPr/>
          <p:nvPr/>
        </p:nvPicPr>
        <p:blipFill>
          <a:blip r:embed="rId1"/>
          <a:srcRect l="24230" t="2750" r="21992" b="0"/>
          <a:stretch/>
        </p:blipFill>
        <p:spPr>
          <a:xfrm>
            <a:off x="5303880" y="0"/>
            <a:ext cx="3839760" cy="520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Wheels</a:t>
            </a:r>
            <a:endParaRPr/>
          </a:p>
        </p:txBody>
      </p:sp>
      <p:pic>
        <p:nvPicPr>
          <p:cNvPr id="240" name="Shape 142" descr=""/>
          <p:cNvPicPr/>
          <p:nvPr/>
        </p:nvPicPr>
        <p:blipFill>
          <a:blip r:embed="rId1"/>
          <a:srcRect l="0" t="16048" r="0" b="17962"/>
          <a:stretch/>
        </p:blipFill>
        <p:spPr>
          <a:xfrm>
            <a:off x="2346480" y="129600"/>
            <a:ext cx="4629960" cy="2291400"/>
          </a:xfrm>
          <a:prstGeom prst="rect">
            <a:avLst/>
          </a:prstGeom>
          <a:ln>
            <a:noFill/>
          </a:ln>
        </p:spPr>
      </p:pic>
      <p:pic>
        <p:nvPicPr>
          <p:cNvPr id="241" name="Shape 143" descr=""/>
          <p:cNvPicPr/>
          <p:nvPr/>
        </p:nvPicPr>
        <p:blipFill>
          <a:blip r:embed="rId2"/>
          <a:srcRect l="0" t="15647" r="0" b="9306"/>
          <a:stretch/>
        </p:blipFill>
        <p:spPr>
          <a:xfrm>
            <a:off x="167040" y="2529360"/>
            <a:ext cx="4317840" cy="2430000"/>
          </a:xfrm>
          <a:prstGeom prst="rect">
            <a:avLst/>
          </a:prstGeom>
          <a:ln>
            <a:noFill/>
          </a:ln>
        </p:spPr>
      </p:pic>
      <p:pic>
        <p:nvPicPr>
          <p:cNvPr id="242" name="Shape 144" descr=""/>
          <p:cNvPicPr/>
          <p:nvPr/>
        </p:nvPicPr>
        <p:blipFill>
          <a:blip r:embed="rId3"/>
          <a:srcRect l="0" t="15647" r="0" b="9306"/>
          <a:stretch/>
        </p:blipFill>
        <p:spPr>
          <a:xfrm>
            <a:off x="4630680" y="2529360"/>
            <a:ext cx="4317840" cy="2430000"/>
          </a:xfrm>
          <a:prstGeom prst="rect">
            <a:avLst/>
          </a:prstGeom>
          <a:ln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2467800" y="1873080"/>
            <a:ext cx="1119600" cy="448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Arial"/>
                <a:ea typeface="Arial"/>
              </a:rPr>
              <a:t>Step 1</a:t>
            </a:r>
            <a:endParaRPr/>
          </a:p>
        </p:txBody>
      </p:sp>
      <p:sp>
        <p:nvSpPr>
          <p:cNvPr id="244" name="CustomShape 3"/>
          <p:cNvSpPr/>
          <p:nvPr/>
        </p:nvSpPr>
        <p:spPr>
          <a:xfrm>
            <a:off x="340560" y="4413960"/>
            <a:ext cx="1119600" cy="448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Arial"/>
                <a:ea typeface="Arial"/>
              </a:rPr>
              <a:t>Step 2</a:t>
            </a:r>
            <a:endParaRPr/>
          </a:p>
        </p:txBody>
      </p:sp>
      <p:sp>
        <p:nvSpPr>
          <p:cNvPr id="245" name="CustomShape 4"/>
          <p:cNvSpPr/>
          <p:nvPr/>
        </p:nvSpPr>
        <p:spPr>
          <a:xfrm>
            <a:off x="4784400" y="4413960"/>
            <a:ext cx="1119600" cy="448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Arial"/>
                <a:ea typeface="Arial"/>
              </a:rPr>
              <a:t>Step 3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Servos</a:t>
            </a:r>
            <a:endParaRPr/>
          </a:p>
        </p:txBody>
      </p:sp>
      <p:pic>
        <p:nvPicPr>
          <p:cNvPr id="247" name="Shape 153" descr=""/>
          <p:cNvPicPr/>
          <p:nvPr/>
        </p:nvPicPr>
        <p:blipFill>
          <a:blip r:embed="rId1"/>
          <a:srcRect l="0" t="14438" r="0" b="5834"/>
          <a:stretch/>
        </p:blipFill>
        <p:spPr>
          <a:xfrm>
            <a:off x="1098720" y="989640"/>
            <a:ext cx="6946200" cy="415332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 rot="4654200">
            <a:off x="3416400" y="2201040"/>
            <a:ext cx="940320" cy="459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"/>
          <p:cNvSpPr/>
          <p:nvPr/>
        </p:nvSpPr>
        <p:spPr>
          <a:xfrm rot="15310800">
            <a:off x="4006440" y="4239720"/>
            <a:ext cx="940320" cy="459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Install servo</a:t>
            </a:r>
            <a:endParaRPr/>
          </a:p>
        </p:txBody>
      </p:sp>
      <p:pic>
        <p:nvPicPr>
          <p:cNvPr id="251" name="Shape 161" descr=""/>
          <p:cNvPicPr/>
          <p:nvPr/>
        </p:nvPicPr>
        <p:blipFill>
          <a:blip r:embed="rId1"/>
          <a:srcRect l="11678" t="0" r="8723" b="0"/>
          <a:stretch/>
        </p:blipFill>
        <p:spPr>
          <a:xfrm>
            <a:off x="271080" y="955080"/>
            <a:ext cx="4206240" cy="3963600"/>
          </a:xfrm>
          <a:prstGeom prst="rect">
            <a:avLst/>
          </a:prstGeom>
          <a:ln>
            <a:noFill/>
          </a:ln>
        </p:spPr>
      </p:pic>
      <p:pic>
        <p:nvPicPr>
          <p:cNvPr id="252" name="Shape 162" descr=""/>
          <p:cNvPicPr/>
          <p:nvPr/>
        </p:nvPicPr>
        <p:blipFill>
          <a:blip r:embed="rId2"/>
          <a:srcRect l="0" t="0" r="19089" b="0"/>
          <a:stretch/>
        </p:blipFill>
        <p:spPr>
          <a:xfrm>
            <a:off x="4678920" y="955080"/>
            <a:ext cx="4276080" cy="396360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 rot="3025200">
            <a:off x="6144120" y="1565280"/>
            <a:ext cx="1139400" cy="396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"/>
          <p:cNvSpPr/>
          <p:nvPr/>
        </p:nvSpPr>
        <p:spPr>
          <a:xfrm rot="16200000">
            <a:off x="2299680" y="4125240"/>
            <a:ext cx="551160" cy="396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Install first servo</a:t>
            </a:r>
            <a:endParaRPr/>
          </a:p>
        </p:txBody>
      </p:sp>
      <p:pic>
        <p:nvPicPr>
          <p:cNvPr id="256" name="Shape 170" descr=""/>
          <p:cNvPicPr/>
          <p:nvPr/>
        </p:nvPicPr>
        <p:blipFill>
          <a:blip r:embed="rId1"/>
          <a:srcRect l="0" t="22455" r="0" b="27145"/>
          <a:stretch/>
        </p:blipFill>
        <p:spPr>
          <a:xfrm>
            <a:off x="0" y="1275480"/>
            <a:ext cx="9143640" cy="345600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 rot="5568000">
            <a:off x="2838600" y="1581120"/>
            <a:ext cx="723600" cy="60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"/>
          <p:cNvSpPr/>
          <p:nvPr/>
        </p:nvSpPr>
        <p:spPr>
          <a:xfrm rot="5568000">
            <a:off x="6991560" y="1467000"/>
            <a:ext cx="723600" cy="60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"/>
          <p:cNvSpPr/>
          <p:nvPr/>
        </p:nvSpPr>
        <p:spPr>
          <a:xfrm rot="16200000">
            <a:off x="2748960" y="3987720"/>
            <a:ext cx="723600" cy="608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5"/>
          <p:cNvSpPr/>
          <p:nvPr/>
        </p:nvSpPr>
        <p:spPr>
          <a:xfrm rot="16200000">
            <a:off x="6905160" y="3822840"/>
            <a:ext cx="723600" cy="608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Install second servo</a:t>
            </a:r>
            <a:endParaRPr/>
          </a:p>
        </p:txBody>
      </p:sp>
      <p:pic>
        <p:nvPicPr>
          <p:cNvPr id="262" name="Shape 180" descr=""/>
          <p:cNvPicPr/>
          <p:nvPr/>
        </p:nvPicPr>
        <p:blipFill>
          <a:blip r:embed="rId1"/>
          <a:stretch/>
        </p:blipFill>
        <p:spPr>
          <a:xfrm>
            <a:off x="176760" y="1355040"/>
            <a:ext cx="4551840" cy="3413880"/>
          </a:xfrm>
          <a:prstGeom prst="rect">
            <a:avLst/>
          </a:prstGeom>
          <a:ln>
            <a:noFill/>
          </a:ln>
        </p:spPr>
      </p:pic>
      <p:pic>
        <p:nvPicPr>
          <p:cNvPr id="263" name="Shape 181" descr=""/>
          <p:cNvPicPr/>
          <p:nvPr/>
        </p:nvPicPr>
        <p:blipFill>
          <a:blip r:embed="rId2"/>
          <a:srcRect l="12401" t="10113" r="10425" b="0"/>
          <a:stretch/>
        </p:blipFill>
        <p:spPr>
          <a:xfrm>
            <a:off x="4849200" y="1386000"/>
            <a:ext cx="3907800" cy="341388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 rot="6855000">
            <a:off x="2672640" y="1770120"/>
            <a:ext cx="723600" cy="352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3"/>
          <p:cNvSpPr/>
          <p:nvPr/>
        </p:nvSpPr>
        <p:spPr>
          <a:xfrm rot="3836400">
            <a:off x="967320" y="2122200"/>
            <a:ext cx="723600" cy="352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Install wheels</a:t>
            </a:r>
            <a:endParaRPr/>
          </a:p>
        </p:txBody>
      </p:sp>
      <p:pic>
        <p:nvPicPr>
          <p:cNvPr id="267" name="Shape 189" descr=""/>
          <p:cNvPicPr/>
          <p:nvPr/>
        </p:nvPicPr>
        <p:blipFill>
          <a:blip r:embed="rId1"/>
          <a:srcRect l="14516" t="0" r="0" b="0"/>
          <a:stretch/>
        </p:blipFill>
        <p:spPr>
          <a:xfrm>
            <a:off x="223920" y="1166400"/>
            <a:ext cx="4371480" cy="3835080"/>
          </a:xfrm>
          <a:prstGeom prst="rect">
            <a:avLst/>
          </a:prstGeom>
          <a:ln>
            <a:noFill/>
          </a:ln>
        </p:spPr>
      </p:pic>
      <p:pic>
        <p:nvPicPr>
          <p:cNvPr id="268" name="Shape 190" descr=""/>
          <p:cNvPicPr/>
          <p:nvPr/>
        </p:nvPicPr>
        <p:blipFill>
          <a:blip r:embed="rId2"/>
          <a:srcRect l="22350" t="0" r="0" b="0"/>
          <a:stretch/>
        </p:blipFill>
        <p:spPr>
          <a:xfrm>
            <a:off x="4831200" y="1166400"/>
            <a:ext cx="3970800" cy="38350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 rot="18633600">
            <a:off x="5018760" y="4045680"/>
            <a:ext cx="1002960" cy="550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Objective - Day 1</a:t>
            </a:r>
            <a:endParaRPr/>
          </a:p>
        </p:txBody>
      </p:sp>
      <p:sp>
        <p:nvSpPr>
          <p:cNvPr id="193" name="TextShape 2"/>
          <p:cNvSpPr txBox="1"/>
          <p:nvPr/>
        </p:nvSpPr>
        <p:spPr>
          <a:xfrm>
            <a:off x="457200" y="1200240"/>
            <a:ext cx="8229240" cy="71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Create an obstacle avoiding robot.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4" name="CustomShape 3"/>
          <p:cNvSpPr/>
          <p:nvPr/>
        </p:nvSpPr>
        <p:spPr>
          <a:xfrm>
            <a:off x="457200" y="2055960"/>
            <a:ext cx="3915000" cy="23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Equipment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1 - Arduino Nano with cable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1 - Chassis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2 - Wheels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2 - Continuous servos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1 - Infrared Sensor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5" name="CustomShape 4"/>
          <p:cNvSpPr/>
          <p:nvPr/>
        </p:nvSpPr>
        <p:spPr>
          <a:xfrm>
            <a:off x="4372560" y="2596320"/>
            <a:ext cx="4110120" cy="13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2 - Power packs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1 - Mini-breadboard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A few jumper wires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Not quite a boatload, but a ridiculous amount of zip ties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Install wheels</a:t>
            </a:r>
            <a:endParaRPr/>
          </a:p>
        </p:txBody>
      </p:sp>
      <p:pic>
        <p:nvPicPr>
          <p:cNvPr id="271" name="Shape 197" descr=""/>
          <p:cNvPicPr/>
          <p:nvPr/>
        </p:nvPicPr>
        <p:blipFill>
          <a:blip r:embed="rId1"/>
          <a:srcRect l="0" t="4163" r="0" b="25004"/>
          <a:stretch/>
        </p:blipFill>
        <p:spPr>
          <a:xfrm>
            <a:off x="853200" y="981000"/>
            <a:ext cx="7437240" cy="395100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 rot="8006400">
            <a:off x="2400840" y="1771560"/>
            <a:ext cx="1066320" cy="1142640"/>
          </a:xfrm>
          <a:prstGeom prst="bentArrow">
            <a:avLst>
              <a:gd name="adj1" fmla="val 29845"/>
              <a:gd name="adj2" fmla="val 25000"/>
              <a:gd name="adj3" fmla="val 25000"/>
              <a:gd name="adj4" fmla="val 75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Rolling chassis</a:t>
            </a:r>
            <a:endParaRPr/>
          </a:p>
        </p:txBody>
      </p:sp>
      <p:pic>
        <p:nvPicPr>
          <p:cNvPr id="274" name="Shape 204" descr=""/>
          <p:cNvPicPr/>
          <p:nvPr/>
        </p:nvPicPr>
        <p:blipFill>
          <a:blip r:embed="rId1"/>
          <a:srcRect l="12194" t="8934" r="0" b="20044"/>
          <a:stretch/>
        </p:blipFill>
        <p:spPr>
          <a:xfrm>
            <a:off x="1211400" y="1054080"/>
            <a:ext cx="6865920" cy="416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Build a bigger battery pack - 9V</a:t>
            </a:r>
            <a:endParaRPr/>
          </a:p>
        </p:txBody>
      </p:sp>
      <p:pic>
        <p:nvPicPr>
          <p:cNvPr id="276" name="Shape 210" descr=""/>
          <p:cNvPicPr/>
          <p:nvPr/>
        </p:nvPicPr>
        <p:blipFill>
          <a:blip r:embed="rId1"/>
          <a:srcRect l="0" t="4003" r="0" b="8590"/>
          <a:stretch/>
        </p:blipFill>
        <p:spPr>
          <a:xfrm>
            <a:off x="1638000" y="1006200"/>
            <a:ext cx="6068160" cy="397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Build a bigger battery - wiring</a:t>
            </a:r>
            <a:endParaRPr/>
          </a:p>
        </p:txBody>
      </p:sp>
      <p:pic>
        <p:nvPicPr>
          <p:cNvPr id="278" name="Shape 216" descr=""/>
          <p:cNvPicPr/>
          <p:nvPr/>
        </p:nvPicPr>
        <p:blipFill>
          <a:blip r:embed="rId1"/>
          <a:stretch/>
        </p:blipFill>
        <p:spPr>
          <a:xfrm>
            <a:off x="1545120" y="1152360"/>
            <a:ext cx="6122880" cy="2000160"/>
          </a:xfrm>
          <a:prstGeom prst="rect">
            <a:avLst/>
          </a:prstGeom>
          <a:ln>
            <a:noFill/>
          </a:ln>
        </p:spPr>
      </p:pic>
      <p:pic>
        <p:nvPicPr>
          <p:cNvPr id="279" name="Shape 217" descr=""/>
          <p:cNvPicPr/>
          <p:nvPr/>
        </p:nvPicPr>
        <p:blipFill>
          <a:blip r:embed="rId2"/>
          <a:stretch/>
        </p:blipFill>
        <p:spPr>
          <a:xfrm>
            <a:off x="1609920" y="3111840"/>
            <a:ext cx="6391080" cy="181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22" descr=""/>
          <p:cNvPicPr/>
          <p:nvPr/>
        </p:nvPicPr>
        <p:blipFill>
          <a:blip r:embed="rId1"/>
          <a:srcRect l="11417" t="0" r="0" b="0"/>
          <a:stretch/>
        </p:blipFill>
        <p:spPr>
          <a:xfrm>
            <a:off x="365400" y="1225440"/>
            <a:ext cx="4111920" cy="3481560"/>
          </a:xfrm>
          <a:prstGeom prst="rect">
            <a:avLst/>
          </a:prstGeom>
          <a:ln>
            <a:noFill/>
          </a:ln>
        </p:spPr>
      </p:pic>
      <p:pic>
        <p:nvPicPr>
          <p:cNvPr id="281" name="Shape 223" descr=""/>
          <p:cNvPicPr/>
          <p:nvPr/>
        </p:nvPicPr>
        <p:blipFill>
          <a:blip r:embed="rId2"/>
          <a:srcRect l="0" t="0" r="9221" b="0"/>
          <a:stretch/>
        </p:blipFill>
        <p:spPr>
          <a:xfrm>
            <a:off x="4728960" y="1225440"/>
            <a:ext cx="4214160" cy="3481560"/>
          </a:xfrm>
          <a:prstGeom prst="rect">
            <a:avLst/>
          </a:prstGeom>
          <a:ln>
            <a:noFill/>
          </a:ln>
        </p:spPr>
      </p:pic>
      <p:sp>
        <p:nvSpPr>
          <p:cNvPr id="28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Build a bigger battery pack - 9V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Mounting battery packs</a:t>
            </a:r>
            <a:endParaRPr/>
          </a:p>
        </p:txBody>
      </p:sp>
      <p:pic>
        <p:nvPicPr>
          <p:cNvPr id="284" name="Shape 230" descr=""/>
          <p:cNvPicPr/>
          <p:nvPr/>
        </p:nvPicPr>
        <p:blipFill>
          <a:blip r:embed="rId1"/>
          <a:srcRect l="0" t="17408" r="0" b="16151"/>
          <a:stretch/>
        </p:blipFill>
        <p:spPr>
          <a:xfrm>
            <a:off x="552240" y="987120"/>
            <a:ext cx="8057880" cy="401508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3964680" y="2014920"/>
            <a:ext cx="1296000" cy="1932120"/>
          </a:xfrm>
          <a:prstGeom prst="rect">
            <a:avLst/>
          </a:prstGeom>
          <a:noFill/>
          <a:ln w="38160">
            <a:solidFill>
              <a:srgbClr val="ff00ff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Battery pack + zip ties</a:t>
            </a:r>
            <a:endParaRPr/>
          </a:p>
        </p:txBody>
      </p:sp>
      <p:pic>
        <p:nvPicPr>
          <p:cNvPr id="287" name="Shape 237" descr=""/>
          <p:cNvPicPr/>
          <p:nvPr/>
        </p:nvPicPr>
        <p:blipFill>
          <a:blip r:embed="rId1"/>
          <a:srcRect l="0" t="16722" r="0" b="13407"/>
          <a:stretch/>
        </p:blipFill>
        <p:spPr>
          <a:xfrm>
            <a:off x="788760" y="1063440"/>
            <a:ext cx="7588080" cy="3976560"/>
          </a:xfrm>
          <a:prstGeom prst="rect">
            <a:avLst/>
          </a:prstGeom>
          <a:ln>
            <a:noFill/>
          </a:ln>
        </p:spPr>
      </p:pic>
      <p:sp>
        <p:nvSpPr>
          <p:cNvPr id="288" name="CustomShape 2"/>
          <p:cNvSpPr/>
          <p:nvPr/>
        </p:nvSpPr>
        <p:spPr>
          <a:xfrm rot="1398000">
            <a:off x="2259720" y="1734120"/>
            <a:ext cx="867240" cy="438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"/>
          <p:cNvSpPr/>
          <p:nvPr/>
        </p:nvSpPr>
        <p:spPr>
          <a:xfrm rot="18280200">
            <a:off x="4207680" y="4392000"/>
            <a:ext cx="753120" cy="490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Battery pack + zip ties</a:t>
            </a:r>
            <a:endParaRPr/>
          </a:p>
        </p:txBody>
      </p:sp>
      <p:pic>
        <p:nvPicPr>
          <p:cNvPr id="291" name="Shape 245" descr=""/>
          <p:cNvPicPr/>
          <p:nvPr/>
        </p:nvPicPr>
        <p:blipFill>
          <a:blip r:embed="rId1"/>
          <a:stretch/>
        </p:blipFill>
        <p:spPr>
          <a:xfrm>
            <a:off x="176760" y="1063440"/>
            <a:ext cx="4972320" cy="3729240"/>
          </a:xfrm>
          <a:prstGeom prst="rect">
            <a:avLst/>
          </a:prstGeom>
          <a:ln>
            <a:noFill/>
          </a:ln>
        </p:spPr>
      </p:pic>
      <p:pic>
        <p:nvPicPr>
          <p:cNvPr id="292" name="Shape 246" descr=""/>
          <p:cNvPicPr/>
          <p:nvPr/>
        </p:nvPicPr>
        <p:blipFill>
          <a:blip r:embed="rId2"/>
          <a:srcRect l="15954" t="0" r="12953" b="0"/>
          <a:stretch/>
        </p:blipFill>
        <p:spPr>
          <a:xfrm>
            <a:off x="5326200" y="1063440"/>
            <a:ext cx="3534840" cy="372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Cut zip-ties</a:t>
            </a:r>
            <a:endParaRPr/>
          </a:p>
        </p:txBody>
      </p:sp>
      <p:pic>
        <p:nvPicPr>
          <p:cNvPr id="294" name="Shape 252" descr=""/>
          <p:cNvPicPr/>
          <p:nvPr/>
        </p:nvPicPr>
        <p:blipFill>
          <a:blip r:embed="rId1"/>
          <a:srcRect l="0" t="10536" r="0" b="11985"/>
          <a:stretch/>
        </p:blipFill>
        <p:spPr>
          <a:xfrm>
            <a:off x="1194840" y="987120"/>
            <a:ext cx="6857640" cy="398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Add mini breadboard</a:t>
            </a:r>
            <a:endParaRPr/>
          </a:p>
        </p:txBody>
      </p:sp>
      <p:pic>
        <p:nvPicPr>
          <p:cNvPr id="296" name="Shape 258" descr=""/>
          <p:cNvPicPr/>
          <p:nvPr/>
        </p:nvPicPr>
        <p:blipFill>
          <a:blip r:embed="rId1"/>
          <a:srcRect l="0" t="12369" r="0" b="18216"/>
          <a:stretch/>
        </p:blipFill>
        <p:spPr>
          <a:xfrm>
            <a:off x="700560" y="1001520"/>
            <a:ext cx="7776720" cy="404856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 rot="9813000">
            <a:off x="5591160" y="2676600"/>
            <a:ext cx="14378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"/>
          <p:cNvSpPr/>
          <p:nvPr/>
        </p:nvSpPr>
        <p:spPr>
          <a:xfrm>
            <a:off x="7067520" y="2095560"/>
            <a:ext cx="1695240" cy="10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Remove sticker from back side.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53" descr=""/>
          <p:cNvPicPr/>
          <p:nvPr/>
        </p:nvPicPr>
        <p:blipFill>
          <a:blip r:embed="rId1"/>
          <a:srcRect l="17747" t="0" r="10436" b="0"/>
          <a:stretch/>
        </p:blipFill>
        <p:spPr>
          <a:xfrm>
            <a:off x="4219560" y="0"/>
            <a:ext cx="4924080" cy="5142960"/>
          </a:xfrm>
          <a:prstGeom prst="rect">
            <a:avLst/>
          </a:prstGeom>
          <a:ln>
            <a:noFill/>
          </a:ln>
        </p:spPr>
      </p:pic>
      <p:sp>
        <p:nvSpPr>
          <p:cNvPr id="197" name="TextShape 1"/>
          <p:cNvSpPr txBox="1"/>
          <p:nvPr/>
        </p:nvSpPr>
        <p:spPr>
          <a:xfrm>
            <a:off x="36720" y="1600200"/>
            <a:ext cx="4182120" cy="194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Assembling </a:t>
            </a: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the Robot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Add Arduino nano</a:t>
            </a:r>
            <a:endParaRPr/>
          </a:p>
        </p:txBody>
      </p:sp>
      <p:pic>
        <p:nvPicPr>
          <p:cNvPr id="300" name="Shape 266" descr=""/>
          <p:cNvPicPr/>
          <p:nvPr/>
        </p:nvPicPr>
        <p:blipFill>
          <a:blip r:embed="rId1"/>
          <a:srcRect l="0" t="10078" r="0" b="15150"/>
          <a:stretch/>
        </p:blipFill>
        <p:spPr>
          <a:xfrm>
            <a:off x="1082520" y="983520"/>
            <a:ext cx="7043760" cy="3949920"/>
          </a:xfrm>
          <a:prstGeom prst="rect">
            <a:avLst/>
          </a:prstGeom>
          <a:ln>
            <a:noFill/>
          </a:ln>
        </p:spPr>
      </p:pic>
      <p:sp>
        <p:nvSpPr>
          <p:cNvPr id="301" name="CustomShape 2"/>
          <p:cNvSpPr/>
          <p:nvPr/>
        </p:nvSpPr>
        <p:spPr>
          <a:xfrm>
            <a:off x="1082520" y="1215720"/>
            <a:ext cx="2727360" cy="107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Note: you arduino will look slightly different!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Arduino nano pins</a:t>
            </a:r>
            <a:endParaRPr/>
          </a:p>
        </p:txBody>
      </p:sp>
      <p:pic>
        <p:nvPicPr>
          <p:cNvPr id="303" name="Shape 273" descr=""/>
          <p:cNvPicPr/>
          <p:nvPr/>
        </p:nvPicPr>
        <p:blipFill>
          <a:blip r:embed="rId1"/>
          <a:stretch/>
        </p:blipFill>
        <p:spPr>
          <a:xfrm>
            <a:off x="1297080" y="1006200"/>
            <a:ext cx="6907680" cy="402264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3092040" y="2388240"/>
            <a:ext cx="703080" cy="19818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"/>
          <p:cNvSpPr/>
          <p:nvPr/>
        </p:nvSpPr>
        <p:spPr>
          <a:xfrm>
            <a:off x="1000800" y="3012840"/>
            <a:ext cx="190260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Digital pins</a:t>
            </a:r>
            <a:endParaRPr/>
          </a:p>
        </p:txBody>
      </p:sp>
      <p:sp>
        <p:nvSpPr>
          <p:cNvPr id="306" name="CustomShape 4"/>
          <p:cNvSpPr/>
          <p:nvPr/>
        </p:nvSpPr>
        <p:spPr>
          <a:xfrm>
            <a:off x="5411160" y="2388240"/>
            <a:ext cx="584280" cy="1357560"/>
          </a:xfrm>
          <a:prstGeom prst="rightBrace">
            <a:avLst>
              <a:gd name="adj1" fmla="val 8333"/>
              <a:gd name="adj2" fmla="val 48173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6108480" y="2720520"/>
            <a:ext cx="190260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Analog pins</a:t>
            </a:r>
            <a:endParaRPr/>
          </a:p>
        </p:txBody>
      </p:sp>
      <p:sp>
        <p:nvSpPr>
          <p:cNvPr id="308" name="CustomShape 6"/>
          <p:cNvSpPr/>
          <p:nvPr/>
        </p:nvSpPr>
        <p:spPr>
          <a:xfrm flipH="1">
            <a:off x="5459760" y="1566000"/>
            <a:ext cx="1307880" cy="360"/>
          </a:xfrm>
          <a:prstGeom prst="straightConnector1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7"/>
          <p:cNvSpPr/>
          <p:nvPr/>
        </p:nvSpPr>
        <p:spPr>
          <a:xfrm>
            <a:off x="6749640" y="1198440"/>
            <a:ext cx="224172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Vin = Battery+ </a:t>
            </a:r>
            <a:endParaRPr/>
          </a:p>
        </p:txBody>
      </p:sp>
      <p:sp>
        <p:nvSpPr>
          <p:cNvPr id="310" name="CustomShape 8"/>
          <p:cNvSpPr/>
          <p:nvPr/>
        </p:nvSpPr>
        <p:spPr>
          <a:xfrm rot="10800000">
            <a:off x="6213960" y="1803600"/>
            <a:ext cx="753120" cy="10440"/>
          </a:xfrm>
          <a:prstGeom prst="straightConnector1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9"/>
          <p:cNvSpPr/>
          <p:nvPr/>
        </p:nvSpPr>
        <p:spPr>
          <a:xfrm>
            <a:off x="6247080" y="1594440"/>
            <a:ext cx="266832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GND = Battery- </a:t>
            </a:r>
            <a:endParaRPr/>
          </a:p>
        </p:txBody>
      </p:sp>
      <p:sp>
        <p:nvSpPr>
          <p:cNvPr id="312" name="CustomShape 10"/>
          <p:cNvSpPr/>
          <p:nvPr/>
        </p:nvSpPr>
        <p:spPr>
          <a:xfrm>
            <a:off x="2834280" y="2189160"/>
            <a:ext cx="905040" cy="360"/>
          </a:xfrm>
          <a:prstGeom prst="straightConnector1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1"/>
          <p:cNvSpPr/>
          <p:nvPr/>
        </p:nvSpPr>
        <p:spPr>
          <a:xfrm>
            <a:off x="1848240" y="1891800"/>
            <a:ext cx="190260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GND</a:t>
            </a:r>
            <a:endParaRPr/>
          </a:p>
        </p:txBody>
      </p:sp>
      <p:sp>
        <p:nvSpPr>
          <p:cNvPr id="314" name="CustomShape 12"/>
          <p:cNvSpPr/>
          <p:nvPr/>
        </p:nvSpPr>
        <p:spPr>
          <a:xfrm rot="10800000">
            <a:off x="6015600" y="2210040"/>
            <a:ext cx="554760" cy="25920"/>
          </a:xfrm>
          <a:prstGeom prst="straightConnector1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13"/>
          <p:cNvSpPr/>
          <p:nvPr/>
        </p:nvSpPr>
        <p:spPr>
          <a:xfrm>
            <a:off x="6015600" y="1964880"/>
            <a:ext cx="266832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5V+ </a:t>
            </a:r>
            <a:endParaRPr/>
          </a:p>
        </p:txBody>
      </p:sp>
      <p:sp>
        <p:nvSpPr>
          <p:cNvPr id="316" name="CustomShape 14"/>
          <p:cNvSpPr/>
          <p:nvPr/>
        </p:nvSpPr>
        <p:spPr>
          <a:xfrm rot="10800000">
            <a:off x="6283080" y="4796640"/>
            <a:ext cx="1198800" cy="360"/>
          </a:xfrm>
          <a:prstGeom prst="straightConnector1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5"/>
          <p:cNvSpPr/>
          <p:nvPr/>
        </p:nvSpPr>
        <p:spPr>
          <a:xfrm>
            <a:off x="6283080" y="4469400"/>
            <a:ext cx="258624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USB Port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Arduino Nano</a:t>
            </a:r>
            <a:endParaRPr/>
          </a:p>
        </p:txBody>
      </p:sp>
      <p:sp>
        <p:nvSpPr>
          <p:cNvPr id="319" name="TextShape 2"/>
          <p:cNvSpPr txBox="1"/>
          <p:nvPr/>
        </p:nvSpPr>
        <p:spPr>
          <a:xfrm>
            <a:off x="457200" y="1200240"/>
            <a:ext cx="449748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</a:rPr>
              <a:t>-Plug the Arduino Nano into the mini-breadboard. 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</a:rPr>
              <a:t>-The Arduino should span the dip channel.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</a:rPr>
              <a:t>-Leaving 4 open pins available on the left side (digital pins).</a:t>
            </a:r>
            <a:endParaRPr/>
          </a:p>
        </p:txBody>
      </p:sp>
      <p:pic>
        <p:nvPicPr>
          <p:cNvPr id="320" name="Shape 294" descr=""/>
          <p:cNvPicPr/>
          <p:nvPr/>
        </p:nvPicPr>
        <p:blipFill>
          <a:blip r:embed="rId1"/>
          <a:srcRect l="13255" t="22935" r="28688" b="16462"/>
          <a:stretch/>
        </p:blipFill>
        <p:spPr>
          <a:xfrm>
            <a:off x="5448240" y="0"/>
            <a:ext cx="3695400" cy="514332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6181560" y="5526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4"/>
          <p:cNvSpPr/>
          <p:nvPr/>
        </p:nvSpPr>
        <p:spPr>
          <a:xfrm>
            <a:off x="6400800" y="5536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5"/>
          <p:cNvSpPr/>
          <p:nvPr/>
        </p:nvSpPr>
        <p:spPr>
          <a:xfrm>
            <a:off x="6629400" y="5680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6"/>
          <p:cNvSpPr/>
          <p:nvPr/>
        </p:nvSpPr>
        <p:spPr>
          <a:xfrm>
            <a:off x="6834240" y="5727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7"/>
          <p:cNvSpPr/>
          <p:nvPr/>
        </p:nvSpPr>
        <p:spPr>
          <a:xfrm>
            <a:off x="6172200" y="7524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8"/>
          <p:cNvSpPr/>
          <p:nvPr/>
        </p:nvSpPr>
        <p:spPr>
          <a:xfrm>
            <a:off x="6391440" y="7534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9"/>
          <p:cNvSpPr/>
          <p:nvPr/>
        </p:nvSpPr>
        <p:spPr>
          <a:xfrm>
            <a:off x="6620040" y="7678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0"/>
          <p:cNvSpPr/>
          <p:nvPr/>
        </p:nvSpPr>
        <p:spPr>
          <a:xfrm>
            <a:off x="6824880" y="7725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1"/>
          <p:cNvSpPr/>
          <p:nvPr/>
        </p:nvSpPr>
        <p:spPr>
          <a:xfrm>
            <a:off x="6157800" y="9763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2"/>
          <p:cNvSpPr/>
          <p:nvPr/>
        </p:nvSpPr>
        <p:spPr>
          <a:xfrm>
            <a:off x="6377040" y="9774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3"/>
          <p:cNvSpPr/>
          <p:nvPr/>
        </p:nvSpPr>
        <p:spPr>
          <a:xfrm>
            <a:off x="6605640" y="9918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4"/>
          <p:cNvSpPr/>
          <p:nvPr/>
        </p:nvSpPr>
        <p:spPr>
          <a:xfrm>
            <a:off x="6810480" y="9964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5"/>
          <p:cNvSpPr/>
          <p:nvPr/>
        </p:nvSpPr>
        <p:spPr>
          <a:xfrm>
            <a:off x="6153120" y="11764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6"/>
          <p:cNvSpPr/>
          <p:nvPr/>
        </p:nvSpPr>
        <p:spPr>
          <a:xfrm>
            <a:off x="6372360" y="11775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7"/>
          <p:cNvSpPr/>
          <p:nvPr/>
        </p:nvSpPr>
        <p:spPr>
          <a:xfrm>
            <a:off x="6600960" y="11919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8"/>
          <p:cNvSpPr/>
          <p:nvPr/>
        </p:nvSpPr>
        <p:spPr>
          <a:xfrm>
            <a:off x="6805800" y="11966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9"/>
          <p:cNvSpPr/>
          <p:nvPr/>
        </p:nvSpPr>
        <p:spPr>
          <a:xfrm>
            <a:off x="6143760" y="13906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20"/>
          <p:cNvSpPr/>
          <p:nvPr/>
        </p:nvSpPr>
        <p:spPr>
          <a:xfrm>
            <a:off x="6362640" y="13917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1"/>
          <p:cNvSpPr/>
          <p:nvPr/>
        </p:nvSpPr>
        <p:spPr>
          <a:xfrm>
            <a:off x="6591240" y="14061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2"/>
          <p:cNvSpPr/>
          <p:nvPr/>
        </p:nvSpPr>
        <p:spPr>
          <a:xfrm>
            <a:off x="6796080" y="14108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3"/>
          <p:cNvSpPr/>
          <p:nvPr/>
        </p:nvSpPr>
        <p:spPr>
          <a:xfrm>
            <a:off x="6124680" y="16048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4"/>
          <p:cNvSpPr/>
          <p:nvPr/>
        </p:nvSpPr>
        <p:spPr>
          <a:xfrm>
            <a:off x="6343560" y="16059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5"/>
          <p:cNvSpPr/>
          <p:nvPr/>
        </p:nvSpPr>
        <p:spPr>
          <a:xfrm>
            <a:off x="6572160" y="16203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6"/>
          <p:cNvSpPr/>
          <p:nvPr/>
        </p:nvSpPr>
        <p:spPr>
          <a:xfrm>
            <a:off x="6777000" y="16250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7"/>
          <p:cNvSpPr/>
          <p:nvPr/>
        </p:nvSpPr>
        <p:spPr>
          <a:xfrm>
            <a:off x="6114960" y="18241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8"/>
          <p:cNvSpPr/>
          <p:nvPr/>
        </p:nvSpPr>
        <p:spPr>
          <a:xfrm>
            <a:off x="6334200" y="18252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9"/>
          <p:cNvSpPr/>
          <p:nvPr/>
        </p:nvSpPr>
        <p:spPr>
          <a:xfrm>
            <a:off x="6562800" y="18396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0"/>
          <p:cNvSpPr/>
          <p:nvPr/>
        </p:nvSpPr>
        <p:spPr>
          <a:xfrm>
            <a:off x="6767640" y="18442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1"/>
          <p:cNvSpPr/>
          <p:nvPr/>
        </p:nvSpPr>
        <p:spPr>
          <a:xfrm>
            <a:off x="6114960" y="20430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2"/>
          <p:cNvSpPr/>
          <p:nvPr/>
        </p:nvSpPr>
        <p:spPr>
          <a:xfrm>
            <a:off x="6334200" y="20444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3"/>
          <p:cNvSpPr/>
          <p:nvPr/>
        </p:nvSpPr>
        <p:spPr>
          <a:xfrm>
            <a:off x="6562800" y="20584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4"/>
          <p:cNvSpPr/>
          <p:nvPr/>
        </p:nvSpPr>
        <p:spPr>
          <a:xfrm>
            <a:off x="6767640" y="20635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5"/>
          <p:cNvSpPr/>
          <p:nvPr/>
        </p:nvSpPr>
        <p:spPr>
          <a:xfrm>
            <a:off x="6110280" y="22766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36"/>
          <p:cNvSpPr/>
          <p:nvPr/>
        </p:nvSpPr>
        <p:spPr>
          <a:xfrm>
            <a:off x="6329520" y="22777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37"/>
          <p:cNvSpPr/>
          <p:nvPr/>
        </p:nvSpPr>
        <p:spPr>
          <a:xfrm>
            <a:off x="6558120" y="22921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8"/>
          <p:cNvSpPr/>
          <p:nvPr/>
        </p:nvSpPr>
        <p:spPr>
          <a:xfrm>
            <a:off x="6762600" y="22968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9"/>
          <p:cNvSpPr/>
          <p:nvPr/>
        </p:nvSpPr>
        <p:spPr>
          <a:xfrm>
            <a:off x="6110280" y="24717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40"/>
          <p:cNvSpPr/>
          <p:nvPr/>
        </p:nvSpPr>
        <p:spPr>
          <a:xfrm>
            <a:off x="6329520" y="24728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41"/>
          <p:cNvSpPr/>
          <p:nvPr/>
        </p:nvSpPr>
        <p:spPr>
          <a:xfrm>
            <a:off x="6558120" y="24872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42"/>
          <p:cNvSpPr/>
          <p:nvPr/>
        </p:nvSpPr>
        <p:spPr>
          <a:xfrm>
            <a:off x="6762600" y="24919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43"/>
          <p:cNvSpPr/>
          <p:nvPr/>
        </p:nvSpPr>
        <p:spPr>
          <a:xfrm>
            <a:off x="6086520" y="27097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44"/>
          <p:cNvSpPr/>
          <p:nvPr/>
        </p:nvSpPr>
        <p:spPr>
          <a:xfrm>
            <a:off x="6305400" y="27111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45"/>
          <p:cNvSpPr/>
          <p:nvPr/>
        </p:nvSpPr>
        <p:spPr>
          <a:xfrm>
            <a:off x="6534000" y="27252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46"/>
          <p:cNvSpPr/>
          <p:nvPr/>
        </p:nvSpPr>
        <p:spPr>
          <a:xfrm>
            <a:off x="6738840" y="27302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47"/>
          <p:cNvSpPr/>
          <p:nvPr/>
        </p:nvSpPr>
        <p:spPr>
          <a:xfrm>
            <a:off x="6062760" y="29383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48"/>
          <p:cNvSpPr/>
          <p:nvPr/>
        </p:nvSpPr>
        <p:spPr>
          <a:xfrm>
            <a:off x="6281640" y="29397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49"/>
          <p:cNvSpPr/>
          <p:nvPr/>
        </p:nvSpPr>
        <p:spPr>
          <a:xfrm>
            <a:off x="6510240" y="29538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50"/>
          <p:cNvSpPr/>
          <p:nvPr/>
        </p:nvSpPr>
        <p:spPr>
          <a:xfrm>
            <a:off x="6715080" y="29588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51"/>
          <p:cNvSpPr/>
          <p:nvPr/>
        </p:nvSpPr>
        <p:spPr>
          <a:xfrm>
            <a:off x="6076800" y="31669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52"/>
          <p:cNvSpPr/>
          <p:nvPr/>
        </p:nvSpPr>
        <p:spPr>
          <a:xfrm>
            <a:off x="6296040" y="31683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53"/>
          <p:cNvSpPr/>
          <p:nvPr/>
        </p:nvSpPr>
        <p:spPr>
          <a:xfrm>
            <a:off x="6524640" y="31824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54"/>
          <p:cNvSpPr/>
          <p:nvPr/>
        </p:nvSpPr>
        <p:spPr>
          <a:xfrm>
            <a:off x="6729480" y="31874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55"/>
          <p:cNvSpPr/>
          <p:nvPr/>
        </p:nvSpPr>
        <p:spPr>
          <a:xfrm>
            <a:off x="6058080" y="33861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56"/>
          <p:cNvSpPr/>
          <p:nvPr/>
        </p:nvSpPr>
        <p:spPr>
          <a:xfrm>
            <a:off x="6276960" y="33872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57"/>
          <p:cNvSpPr/>
          <p:nvPr/>
        </p:nvSpPr>
        <p:spPr>
          <a:xfrm>
            <a:off x="6505560" y="34016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58"/>
          <p:cNvSpPr/>
          <p:nvPr/>
        </p:nvSpPr>
        <p:spPr>
          <a:xfrm>
            <a:off x="6710400" y="34063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59"/>
          <p:cNvSpPr/>
          <p:nvPr/>
        </p:nvSpPr>
        <p:spPr>
          <a:xfrm>
            <a:off x="6076800" y="36147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60"/>
          <p:cNvSpPr/>
          <p:nvPr/>
        </p:nvSpPr>
        <p:spPr>
          <a:xfrm>
            <a:off x="6296040" y="36158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61"/>
          <p:cNvSpPr/>
          <p:nvPr/>
        </p:nvSpPr>
        <p:spPr>
          <a:xfrm>
            <a:off x="6524640" y="36302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62"/>
          <p:cNvSpPr/>
          <p:nvPr/>
        </p:nvSpPr>
        <p:spPr>
          <a:xfrm>
            <a:off x="6729480" y="36349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63"/>
          <p:cNvSpPr/>
          <p:nvPr/>
        </p:nvSpPr>
        <p:spPr>
          <a:xfrm>
            <a:off x="6033960" y="38480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64"/>
          <p:cNvSpPr/>
          <p:nvPr/>
        </p:nvSpPr>
        <p:spPr>
          <a:xfrm>
            <a:off x="6253200" y="38494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65"/>
          <p:cNvSpPr/>
          <p:nvPr/>
        </p:nvSpPr>
        <p:spPr>
          <a:xfrm>
            <a:off x="6481800" y="38635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66"/>
          <p:cNvSpPr/>
          <p:nvPr/>
        </p:nvSpPr>
        <p:spPr>
          <a:xfrm>
            <a:off x="6686640" y="38682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67"/>
          <p:cNvSpPr/>
          <p:nvPr/>
        </p:nvSpPr>
        <p:spPr>
          <a:xfrm>
            <a:off x="6033960" y="40766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68"/>
          <p:cNvSpPr/>
          <p:nvPr/>
        </p:nvSpPr>
        <p:spPr>
          <a:xfrm>
            <a:off x="6253200" y="40780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69"/>
          <p:cNvSpPr/>
          <p:nvPr/>
        </p:nvSpPr>
        <p:spPr>
          <a:xfrm>
            <a:off x="6481800" y="40921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70"/>
          <p:cNvSpPr/>
          <p:nvPr/>
        </p:nvSpPr>
        <p:spPr>
          <a:xfrm>
            <a:off x="6686640" y="40968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71"/>
          <p:cNvSpPr/>
          <p:nvPr/>
        </p:nvSpPr>
        <p:spPr>
          <a:xfrm>
            <a:off x="8543880" y="6620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72"/>
          <p:cNvSpPr/>
          <p:nvPr/>
        </p:nvSpPr>
        <p:spPr>
          <a:xfrm>
            <a:off x="8553600" y="8524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73"/>
          <p:cNvSpPr/>
          <p:nvPr/>
        </p:nvSpPr>
        <p:spPr>
          <a:xfrm>
            <a:off x="8558280" y="10429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74"/>
          <p:cNvSpPr/>
          <p:nvPr/>
        </p:nvSpPr>
        <p:spPr>
          <a:xfrm>
            <a:off x="8562960" y="12574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75"/>
          <p:cNvSpPr/>
          <p:nvPr/>
        </p:nvSpPr>
        <p:spPr>
          <a:xfrm>
            <a:off x="8567640" y="14810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76"/>
          <p:cNvSpPr/>
          <p:nvPr/>
        </p:nvSpPr>
        <p:spPr>
          <a:xfrm>
            <a:off x="8553600" y="16812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77"/>
          <p:cNvSpPr/>
          <p:nvPr/>
        </p:nvSpPr>
        <p:spPr>
          <a:xfrm>
            <a:off x="8543880" y="18907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78"/>
          <p:cNvSpPr/>
          <p:nvPr/>
        </p:nvSpPr>
        <p:spPr>
          <a:xfrm>
            <a:off x="8558280" y="21337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79"/>
          <p:cNvSpPr/>
          <p:nvPr/>
        </p:nvSpPr>
        <p:spPr>
          <a:xfrm>
            <a:off x="8553600" y="23288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80"/>
          <p:cNvSpPr/>
          <p:nvPr/>
        </p:nvSpPr>
        <p:spPr>
          <a:xfrm>
            <a:off x="8543880" y="25239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81"/>
          <p:cNvSpPr/>
          <p:nvPr/>
        </p:nvSpPr>
        <p:spPr>
          <a:xfrm>
            <a:off x="8529480" y="27338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82"/>
          <p:cNvSpPr/>
          <p:nvPr/>
        </p:nvSpPr>
        <p:spPr>
          <a:xfrm>
            <a:off x="8534520" y="29574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83"/>
          <p:cNvSpPr/>
          <p:nvPr/>
        </p:nvSpPr>
        <p:spPr>
          <a:xfrm>
            <a:off x="8529480" y="31910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84"/>
          <p:cNvSpPr/>
          <p:nvPr/>
        </p:nvSpPr>
        <p:spPr>
          <a:xfrm>
            <a:off x="8524800" y="34383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85"/>
          <p:cNvSpPr/>
          <p:nvPr/>
        </p:nvSpPr>
        <p:spPr>
          <a:xfrm>
            <a:off x="8529480" y="36860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86"/>
          <p:cNvSpPr/>
          <p:nvPr/>
        </p:nvSpPr>
        <p:spPr>
          <a:xfrm>
            <a:off x="8524800" y="38955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87"/>
          <p:cNvSpPr/>
          <p:nvPr/>
        </p:nvSpPr>
        <p:spPr>
          <a:xfrm>
            <a:off x="8520120" y="41385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88"/>
          <p:cNvSpPr/>
          <p:nvPr/>
        </p:nvSpPr>
        <p:spPr>
          <a:xfrm>
            <a:off x="8334360" y="6523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89"/>
          <p:cNvSpPr/>
          <p:nvPr/>
        </p:nvSpPr>
        <p:spPr>
          <a:xfrm>
            <a:off x="8120160" y="6476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90"/>
          <p:cNvSpPr/>
          <p:nvPr/>
        </p:nvSpPr>
        <p:spPr>
          <a:xfrm>
            <a:off x="7920000" y="64296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91"/>
          <p:cNvSpPr/>
          <p:nvPr/>
        </p:nvSpPr>
        <p:spPr>
          <a:xfrm>
            <a:off x="7696080" y="62388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92"/>
          <p:cNvSpPr/>
          <p:nvPr/>
        </p:nvSpPr>
        <p:spPr>
          <a:xfrm>
            <a:off x="7062840" y="58572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93"/>
          <p:cNvSpPr/>
          <p:nvPr/>
        </p:nvSpPr>
        <p:spPr>
          <a:xfrm>
            <a:off x="7062840" y="79524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94"/>
          <p:cNvSpPr/>
          <p:nvPr/>
        </p:nvSpPr>
        <p:spPr>
          <a:xfrm>
            <a:off x="6953040" y="4096800"/>
            <a:ext cx="142560" cy="133200"/>
          </a:xfrm>
          <a:prstGeom prst="ellipse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Route servo wires through chassis</a:t>
            </a:r>
            <a:endParaRPr/>
          </a:p>
        </p:txBody>
      </p:sp>
      <p:pic>
        <p:nvPicPr>
          <p:cNvPr id="414" name="Shape 392" descr=""/>
          <p:cNvPicPr/>
          <p:nvPr/>
        </p:nvPicPr>
        <p:blipFill>
          <a:blip r:embed="rId1"/>
          <a:stretch/>
        </p:blipFill>
        <p:spPr>
          <a:xfrm>
            <a:off x="159480" y="1355040"/>
            <a:ext cx="4359600" cy="3269520"/>
          </a:xfrm>
          <a:prstGeom prst="rect">
            <a:avLst/>
          </a:prstGeom>
          <a:ln>
            <a:noFill/>
          </a:ln>
        </p:spPr>
      </p:pic>
      <p:pic>
        <p:nvPicPr>
          <p:cNvPr id="415" name="Shape 393" descr=""/>
          <p:cNvPicPr/>
          <p:nvPr/>
        </p:nvPicPr>
        <p:blipFill>
          <a:blip r:embed="rId2"/>
          <a:srcRect l="22870" t="12502" r="0" b="10359"/>
          <a:stretch/>
        </p:blipFill>
        <p:spPr>
          <a:xfrm>
            <a:off x="4667760" y="1355040"/>
            <a:ext cx="4359600" cy="3269520"/>
          </a:xfrm>
          <a:prstGeom prst="rect">
            <a:avLst/>
          </a:prstGeom>
          <a:ln>
            <a:noFill/>
          </a:ln>
        </p:spPr>
      </p:pic>
      <p:sp>
        <p:nvSpPr>
          <p:cNvPr id="416" name="CustomShape 2"/>
          <p:cNvSpPr/>
          <p:nvPr/>
        </p:nvSpPr>
        <p:spPr>
          <a:xfrm rot="1924200">
            <a:off x="6808320" y="2080800"/>
            <a:ext cx="663480" cy="32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Add zip tie to servo wires</a:t>
            </a:r>
            <a:endParaRPr/>
          </a:p>
        </p:txBody>
      </p:sp>
      <p:pic>
        <p:nvPicPr>
          <p:cNvPr id="418" name="Shape 400" descr=""/>
          <p:cNvPicPr/>
          <p:nvPr/>
        </p:nvPicPr>
        <p:blipFill>
          <a:blip r:embed="rId1"/>
          <a:srcRect l="-125" t="11370" r="29918" b="43312"/>
          <a:stretch/>
        </p:blipFill>
        <p:spPr>
          <a:xfrm>
            <a:off x="574560" y="1101600"/>
            <a:ext cx="8111880" cy="3927240"/>
          </a:xfrm>
          <a:prstGeom prst="rect">
            <a:avLst/>
          </a:prstGeom>
          <a:ln>
            <a:noFill/>
          </a:ln>
        </p:spPr>
      </p:pic>
      <p:sp>
        <p:nvSpPr>
          <p:cNvPr id="419" name="CustomShape 2"/>
          <p:cNvSpPr/>
          <p:nvPr/>
        </p:nvSpPr>
        <p:spPr>
          <a:xfrm rot="1090800">
            <a:off x="2037960" y="1361880"/>
            <a:ext cx="1752120" cy="51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Add IR sensor zip ties</a:t>
            </a:r>
            <a:endParaRPr/>
          </a:p>
        </p:txBody>
      </p:sp>
      <p:pic>
        <p:nvPicPr>
          <p:cNvPr id="421" name="Shape 407" descr=""/>
          <p:cNvPicPr/>
          <p:nvPr/>
        </p:nvPicPr>
        <p:blipFill>
          <a:blip r:embed="rId1"/>
          <a:srcRect l="0" t="0" r="14038" b="0"/>
          <a:stretch/>
        </p:blipFill>
        <p:spPr>
          <a:xfrm>
            <a:off x="318240" y="1213560"/>
            <a:ext cx="4065120" cy="3546360"/>
          </a:xfrm>
          <a:prstGeom prst="rect">
            <a:avLst/>
          </a:prstGeom>
          <a:ln>
            <a:noFill/>
          </a:ln>
        </p:spPr>
      </p:pic>
      <p:pic>
        <p:nvPicPr>
          <p:cNvPr id="422" name="Shape 408" descr=""/>
          <p:cNvPicPr/>
          <p:nvPr/>
        </p:nvPicPr>
        <p:blipFill>
          <a:blip r:embed="rId2"/>
          <a:srcRect l="6093" t="0" r="0" b="0"/>
          <a:stretch/>
        </p:blipFill>
        <p:spPr>
          <a:xfrm>
            <a:off x="4595400" y="1213560"/>
            <a:ext cx="4440600" cy="3546360"/>
          </a:xfrm>
          <a:prstGeom prst="rect">
            <a:avLst/>
          </a:prstGeom>
          <a:ln>
            <a:noFill/>
          </a:ln>
        </p:spPr>
      </p:pic>
      <p:sp>
        <p:nvSpPr>
          <p:cNvPr id="423" name="CustomShape 2"/>
          <p:cNvSpPr/>
          <p:nvPr/>
        </p:nvSpPr>
        <p:spPr>
          <a:xfrm rot="14904000">
            <a:off x="2223720" y="4183560"/>
            <a:ext cx="941760" cy="386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3"/>
          <p:cNvSpPr/>
          <p:nvPr/>
        </p:nvSpPr>
        <p:spPr>
          <a:xfrm rot="14904000">
            <a:off x="6185880" y="4183560"/>
            <a:ext cx="941760" cy="386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Add the IR sensor</a:t>
            </a:r>
            <a:endParaRPr/>
          </a:p>
        </p:txBody>
      </p:sp>
      <p:pic>
        <p:nvPicPr>
          <p:cNvPr id="426" name="Shape 416" descr=""/>
          <p:cNvPicPr/>
          <p:nvPr/>
        </p:nvPicPr>
        <p:blipFill>
          <a:blip r:embed="rId1"/>
          <a:srcRect l="25039" t="7354" r="0" b="0"/>
          <a:stretch/>
        </p:blipFill>
        <p:spPr>
          <a:xfrm>
            <a:off x="245520" y="1063440"/>
            <a:ext cx="4188600" cy="3882240"/>
          </a:xfrm>
          <a:prstGeom prst="rect">
            <a:avLst/>
          </a:prstGeom>
          <a:ln>
            <a:noFill/>
          </a:ln>
        </p:spPr>
      </p:pic>
      <p:pic>
        <p:nvPicPr>
          <p:cNvPr id="427" name="Shape 417" descr=""/>
          <p:cNvPicPr/>
          <p:nvPr/>
        </p:nvPicPr>
        <p:blipFill>
          <a:blip r:embed="rId2"/>
          <a:srcRect l="25541" t="10061" r="13377" b="14448"/>
          <a:stretch/>
        </p:blipFill>
        <p:spPr>
          <a:xfrm>
            <a:off x="4727160" y="1063440"/>
            <a:ext cx="4188600" cy="3882240"/>
          </a:xfrm>
          <a:prstGeom prst="rect">
            <a:avLst/>
          </a:prstGeom>
          <a:ln>
            <a:noFill/>
          </a:ln>
        </p:spPr>
      </p:pic>
      <p:sp>
        <p:nvSpPr>
          <p:cNvPr id="428" name="CustomShape 2"/>
          <p:cNvSpPr/>
          <p:nvPr/>
        </p:nvSpPr>
        <p:spPr>
          <a:xfrm rot="16601400">
            <a:off x="4759920" y="3641400"/>
            <a:ext cx="970920" cy="411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3"/>
          <p:cNvSpPr/>
          <p:nvPr/>
        </p:nvSpPr>
        <p:spPr>
          <a:xfrm rot="16601400">
            <a:off x="7657200" y="3857400"/>
            <a:ext cx="970920" cy="351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Add jumpers to servo</a:t>
            </a:r>
            <a:endParaRPr/>
          </a:p>
        </p:txBody>
      </p:sp>
      <p:pic>
        <p:nvPicPr>
          <p:cNvPr id="431" name="Shape 425" descr=""/>
          <p:cNvPicPr/>
          <p:nvPr/>
        </p:nvPicPr>
        <p:blipFill>
          <a:blip r:embed="rId1"/>
          <a:srcRect l="20170" t="14074" r="17974" b="7869"/>
          <a:stretch/>
        </p:blipFill>
        <p:spPr>
          <a:xfrm>
            <a:off x="4348080" y="995400"/>
            <a:ext cx="4241520" cy="4014360"/>
          </a:xfrm>
          <a:prstGeom prst="rect">
            <a:avLst/>
          </a:prstGeom>
          <a:ln>
            <a:noFill/>
          </a:ln>
        </p:spPr>
      </p:pic>
      <p:pic>
        <p:nvPicPr>
          <p:cNvPr id="432" name="Shape 426" descr=""/>
          <p:cNvPicPr/>
          <p:nvPr/>
        </p:nvPicPr>
        <p:blipFill>
          <a:blip r:embed="rId2"/>
          <a:srcRect l="23369" t="21205" r="23369" b="-3334"/>
          <a:stretch/>
        </p:blipFill>
        <p:spPr>
          <a:xfrm>
            <a:off x="457200" y="995400"/>
            <a:ext cx="3652560" cy="4223880"/>
          </a:xfrm>
          <a:prstGeom prst="rect">
            <a:avLst/>
          </a:prstGeom>
          <a:ln>
            <a:noFill/>
          </a:ln>
        </p:spPr>
      </p:pic>
      <p:sp>
        <p:nvSpPr>
          <p:cNvPr id="433" name="CustomShape 2"/>
          <p:cNvSpPr/>
          <p:nvPr/>
        </p:nvSpPr>
        <p:spPr>
          <a:xfrm rot="20866800">
            <a:off x="5815080" y="1310040"/>
            <a:ext cx="1129680" cy="43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hape 432" descr=""/>
          <p:cNvPicPr/>
          <p:nvPr/>
        </p:nvPicPr>
        <p:blipFill>
          <a:blip r:embed="rId1"/>
          <a:srcRect l="0" t="4003" r="0" b="10423"/>
          <a:stretch/>
        </p:blipFill>
        <p:spPr>
          <a:xfrm>
            <a:off x="1393200" y="1063440"/>
            <a:ext cx="6357240" cy="4079880"/>
          </a:xfrm>
          <a:prstGeom prst="rect">
            <a:avLst/>
          </a:prstGeom>
          <a:ln>
            <a:noFill/>
          </a:ln>
        </p:spPr>
      </p:pic>
      <p:sp>
        <p:nvSpPr>
          <p:cNvPr id="43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Wiring - (check is everyone ready?) 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368280" y="1869120"/>
            <a:ext cx="6584040" cy="169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Wire your ServoBot</a:t>
            </a: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368280" y="1869120"/>
            <a:ext cx="6584040" cy="169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Live Demo</a:t>
            </a: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Arduino nano pins</a:t>
            </a:r>
            <a:endParaRPr/>
          </a:p>
        </p:txBody>
      </p:sp>
      <p:pic>
        <p:nvPicPr>
          <p:cNvPr id="438" name="Shape 444" descr=""/>
          <p:cNvPicPr/>
          <p:nvPr/>
        </p:nvPicPr>
        <p:blipFill>
          <a:blip r:embed="rId1"/>
          <a:stretch/>
        </p:blipFill>
        <p:spPr>
          <a:xfrm>
            <a:off x="1297080" y="1006200"/>
            <a:ext cx="6907680" cy="4022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3092040" y="2388240"/>
            <a:ext cx="703080" cy="19818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3"/>
          <p:cNvSpPr/>
          <p:nvPr/>
        </p:nvSpPr>
        <p:spPr>
          <a:xfrm>
            <a:off x="1000800" y="3012840"/>
            <a:ext cx="190260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Digital pins</a:t>
            </a:r>
            <a:endParaRPr/>
          </a:p>
        </p:txBody>
      </p:sp>
      <p:sp>
        <p:nvSpPr>
          <p:cNvPr id="441" name="CustomShape 4"/>
          <p:cNvSpPr/>
          <p:nvPr/>
        </p:nvSpPr>
        <p:spPr>
          <a:xfrm>
            <a:off x="5411160" y="2388240"/>
            <a:ext cx="584280" cy="1357560"/>
          </a:xfrm>
          <a:prstGeom prst="rightBrace">
            <a:avLst>
              <a:gd name="adj1" fmla="val 8333"/>
              <a:gd name="adj2" fmla="val 48173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5"/>
          <p:cNvSpPr/>
          <p:nvPr/>
        </p:nvSpPr>
        <p:spPr>
          <a:xfrm>
            <a:off x="6108480" y="2720520"/>
            <a:ext cx="190260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Analog pins</a:t>
            </a:r>
            <a:endParaRPr/>
          </a:p>
        </p:txBody>
      </p:sp>
      <p:sp>
        <p:nvSpPr>
          <p:cNvPr id="443" name="CustomShape 6"/>
          <p:cNvSpPr/>
          <p:nvPr/>
        </p:nvSpPr>
        <p:spPr>
          <a:xfrm flipH="1">
            <a:off x="5459760" y="1566000"/>
            <a:ext cx="1307880" cy="360"/>
          </a:xfrm>
          <a:prstGeom prst="straightConnector1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7"/>
          <p:cNvSpPr/>
          <p:nvPr/>
        </p:nvSpPr>
        <p:spPr>
          <a:xfrm>
            <a:off x="6749640" y="1198440"/>
            <a:ext cx="224172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Vin = Battery+ </a:t>
            </a:r>
            <a:endParaRPr/>
          </a:p>
        </p:txBody>
      </p:sp>
      <p:sp>
        <p:nvSpPr>
          <p:cNvPr id="445" name="CustomShape 8"/>
          <p:cNvSpPr/>
          <p:nvPr/>
        </p:nvSpPr>
        <p:spPr>
          <a:xfrm rot="10800000">
            <a:off x="6213960" y="1803600"/>
            <a:ext cx="753120" cy="10440"/>
          </a:xfrm>
          <a:prstGeom prst="straightConnector1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9"/>
          <p:cNvSpPr/>
          <p:nvPr/>
        </p:nvSpPr>
        <p:spPr>
          <a:xfrm>
            <a:off x="6247080" y="1594440"/>
            <a:ext cx="266832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GND = Battery- </a:t>
            </a:r>
            <a:endParaRPr/>
          </a:p>
        </p:txBody>
      </p:sp>
      <p:sp>
        <p:nvSpPr>
          <p:cNvPr id="447" name="CustomShape 10"/>
          <p:cNvSpPr/>
          <p:nvPr/>
        </p:nvSpPr>
        <p:spPr>
          <a:xfrm>
            <a:off x="2834280" y="2189160"/>
            <a:ext cx="905040" cy="360"/>
          </a:xfrm>
          <a:prstGeom prst="straightConnector1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11"/>
          <p:cNvSpPr/>
          <p:nvPr/>
        </p:nvSpPr>
        <p:spPr>
          <a:xfrm>
            <a:off x="1848240" y="1891800"/>
            <a:ext cx="190260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GND</a:t>
            </a:r>
            <a:endParaRPr/>
          </a:p>
        </p:txBody>
      </p:sp>
      <p:sp>
        <p:nvSpPr>
          <p:cNvPr id="449" name="CustomShape 12"/>
          <p:cNvSpPr/>
          <p:nvPr/>
        </p:nvSpPr>
        <p:spPr>
          <a:xfrm rot="10800000">
            <a:off x="6015600" y="2210040"/>
            <a:ext cx="554760" cy="25920"/>
          </a:xfrm>
          <a:prstGeom prst="straightConnector1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13"/>
          <p:cNvSpPr/>
          <p:nvPr/>
        </p:nvSpPr>
        <p:spPr>
          <a:xfrm>
            <a:off x="6015600" y="1964880"/>
            <a:ext cx="266832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5V+ </a:t>
            </a:r>
            <a:endParaRPr/>
          </a:p>
        </p:txBody>
      </p:sp>
      <p:sp>
        <p:nvSpPr>
          <p:cNvPr id="451" name="CustomShape 14"/>
          <p:cNvSpPr/>
          <p:nvPr/>
        </p:nvSpPr>
        <p:spPr>
          <a:xfrm rot="10800000">
            <a:off x="6283080" y="4796640"/>
            <a:ext cx="1198800" cy="360"/>
          </a:xfrm>
          <a:prstGeom prst="straightConnector1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5"/>
          <p:cNvSpPr/>
          <p:nvPr/>
        </p:nvSpPr>
        <p:spPr>
          <a:xfrm>
            <a:off x="6283080" y="4469400"/>
            <a:ext cx="258624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USB Port</a:t>
            </a: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Wiring - Servo Left</a:t>
            </a:r>
            <a:endParaRPr/>
          </a:p>
        </p:txBody>
      </p:sp>
      <p:pic>
        <p:nvPicPr>
          <p:cNvPr id="454" name="Shape 464" descr=""/>
          <p:cNvPicPr/>
          <p:nvPr/>
        </p:nvPicPr>
        <p:blipFill>
          <a:blip r:embed="rId1"/>
          <a:srcRect l="0" t="0" r="0" b="10191"/>
          <a:stretch/>
        </p:blipFill>
        <p:spPr>
          <a:xfrm>
            <a:off x="1672200" y="984240"/>
            <a:ext cx="6675480" cy="3663720"/>
          </a:xfrm>
          <a:prstGeom prst="rect">
            <a:avLst/>
          </a:prstGeom>
          <a:ln>
            <a:noFill/>
          </a:ln>
        </p:spPr>
      </p:pic>
      <p:sp>
        <p:nvSpPr>
          <p:cNvPr id="455" name="CustomShape 2"/>
          <p:cNvSpPr/>
          <p:nvPr/>
        </p:nvSpPr>
        <p:spPr>
          <a:xfrm>
            <a:off x="3448080" y="1771560"/>
            <a:ext cx="109080" cy="104400"/>
          </a:xfrm>
          <a:prstGeom prst="ellipse">
            <a:avLst/>
          </a:prstGeom>
          <a:solidFill>
            <a:srgbClr val="ffff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3"/>
          <p:cNvSpPr/>
          <p:nvPr/>
        </p:nvSpPr>
        <p:spPr>
          <a:xfrm>
            <a:off x="3443400" y="1928880"/>
            <a:ext cx="109080" cy="104400"/>
          </a:xfrm>
          <a:prstGeom prst="ellipse">
            <a:avLst/>
          </a:prstGeom>
          <a:solidFill>
            <a:srgbClr val="ffff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4"/>
          <p:cNvSpPr/>
          <p:nvPr/>
        </p:nvSpPr>
        <p:spPr>
          <a:xfrm>
            <a:off x="3443400" y="2048040"/>
            <a:ext cx="109080" cy="104400"/>
          </a:xfrm>
          <a:prstGeom prst="ellipse">
            <a:avLst/>
          </a:prstGeom>
          <a:solidFill>
            <a:srgbClr val="ffff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5"/>
          <p:cNvSpPr/>
          <p:nvPr/>
        </p:nvSpPr>
        <p:spPr>
          <a:xfrm>
            <a:off x="4710240" y="3567240"/>
            <a:ext cx="109080" cy="104400"/>
          </a:xfrm>
          <a:prstGeom prst="ellipse">
            <a:avLst/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6"/>
          <p:cNvSpPr/>
          <p:nvPr/>
        </p:nvSpPr>
        <p:spPr>
          <a:xfrm>
            <a:off x="4705200" y="3400560"/>
            <a:ext cx="109080" cy="104400"/>
          </a:xfrm>
          <a:prstGeom prst="ellipse">
            <a:avLst/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7"/>
          <p:cNvSpPr/>
          <p:nvPr/>
        </p:nvSpPr>
        <p:spPr>
          <a:xfrm>
            <a:off x="4700520" y="3257640"/>
            <a:ext cx="109080" cy="104400"/>
          </a:xfrm>
          <a:prstGeom prst="ellipse">
            <a:avLst/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8"/>
          <p:cNvSpPr/>
          <p:nvPr/>
        </p:nvSpPr>
        <p:spPr>
          <a:xfrm>
            <a:off x="4695840" y="3114720"/>
            <a:ext cx="109080" cy="104400"/>
          </a:xfrm>
          <a:prstGeom prst="ellipse">
            <a:avLst/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9"/>
          <p:cNvSpPr/>
          <p:nvPr/>
        </p:nvSpPr>
        <p:spPr>
          <a:xfrm>
            <a:off x="4510080" y="3114720"/>
            <a:ext cx="109080" cy="104400"/>
          </a:xfrm>
          <a:prstGeom prst="ellipse">
            <a:avLst/>
          </a:prstGeom>
          <a:solidFill>
            <a:srgbClr val="00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0"/>
          <p:cNvSpPr/>
          <p:nvPr/>
        </p:nvSpPr>
        <p:spPr>
          <a:xfrm>
            <a:off x="4524480" y="3228840"/>
            <a:ext cx="109080" cy="104400"/>
          </a:xfrm>
          <a:prstGeom prst="ellipse">
            <a:avLst/>
          </a:prstGeom>
          <a:solidFill>
            <a:srgbClr val="00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11"/>
          <p:cNvSpPr/>
          <p:nvPr/>
        </p:nvSpPr>
        <p:spPr>
          <a:xfrm>
            <a:off x="4529160" y="3386160"/>
            <a:ext cx="109080" cy="104400"/>
          </a:xfrm>
          <a:prstGeom prst="ellipse">
            <a:avLst/>
          </a:prstGeom>
          <a:solidFill>
            <a:srgbClr val="00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2"/>
          <p:cNvSpPr/>
          <p:nvPr/>
        </p:nvSpPr>
        <p:spPr>
          <a:xfrm>
            <a:off x="4524480" y="3567240"/>
            <a:ext cx="109080" cy="104400"/>
          </a:xfrm>
          <a:prstGeom prst="ellipse">
            <a:avLst/>
          </a:prstGeom>
          <a:solidFill>
            <a:srgbClr val="00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13"/>
          <p:cNvSpPr/>
          <p:nvPr/>
        </p:nvSpPr>
        <p:spPr>
          <a:xfrm>
            <a:off x="1650240" y="4124160"/>
            <a:ext cx="582876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-Plug signal wire (yellow or white) into D5 on Arduino.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-Plug Red wire on servo motor into +Vin on Arduino.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-Plug Black wire on servo motor  into GND on Arduino.</a:t>
            </a:r>
            <a:endParaRPr/>
          </a:p>
        </p:txBody>
      </p:sp>
      <p:sp>
        <p:nvSpPr>
          <p:cNvPr id="467" name="CustomShape 14"/>
          <p:cNvSpPr/>
          <p:nvPr/>
        </p:nvSpPr>
        <p:spPr>
          <a:xfrm>
            <a:off x="6629400" y="2219400"/>
            <a:ext cx="1161720" cy="52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Arial"/>
                <a:ea typeface="Arial"/>
              </a:rPr>
              <a:t>LEFT</a:t>
            </a:r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Shape 482" descr=""/>
          <p:cNvPicPr/>
          <p:nvPr/>
        </p:nvPicPr>
        <p:blipFill>
          <a:blip r:embed="rId1"/>
          <a:srcRect l="0" t="15080" r="0" b="0"/>
          <a:stretch/>
        </p:blipFill>
        <p:spPr>
          <a:xfrm>
            <a:off x="207000" y="933480"/>
            <a:ext cx="8817120" cy="3847680"/>
          </a:xfrm>
          <a:prstGeom prst="rect">
            <a:avLst/>
          </a:prstGeom>
          <a:ln>
            <a:noFill/>
          </a:ln>
        </p:spPr>
      </p:pic>
      <p:sp>
        <p:nvSpPr>
          <p:cNvPr id="46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Wiring - servo right</a:t>
            </a:r>
            <a:endParaRPr/>
          </a:p>
        </p:txBody>
      </p:sp>
      <p:sp>
        <p:nvSpPr>
          <p:cNvPr id="470" name="CustomShape 2"/>
          <p:cNvSpPr/>
          <p:nvPr/>
        </p:nvSpPr>
        <p:spPr>
          <a:xfrm>
            <a:off x="1333440" y="4124160"/>
            <a:ext cx="76903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-Plug signal wire (yellow or white) into D6 on Arduino.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-Plug Red wire on servo motor into +Vin on Arduino.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-Plug Black wire on servo motor  into GND on Arduino, side with one pin.</a:t>
            </a:r>
            <a:endParaRPr/>
          </a:p>
        </p:txBody>
      </p:sp>
      <p:sp>
        <p:nvSpPr>
          <p:cNvPr id="471" name="CustomShape 3"/>
          <p:cNvSpPr/>
          <p:nvPr/>
        </p:nvSpPr>
        <p:spPr>
          <a:xfrm>
            <a:off x="8696160" y="695160"/>
            <a:ext cx="54860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4"/>
          <p:cNvSpPr/>
          <p:nvPr/>
        </p:nvSpPr>
        <p:spPr>
          <a:xfrm>
            <a:off x="5462640" y="1909800"/>
            <a:ext cx="114120" cy="104400"/>
          </a:xfrm>
          <a:prstGeom prst="ellipse">
            <a:avLst/>
          </a:prstGeom>
          <a:solidFill>
            <a:srgbClr val="ffff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5"/>
          <p:cNvSpPr/>
          <p:nvPr/>
        </p:nvSpPr>
        <p:spPr>
          <a:xfrm>
            <a:off x="5462640" y="2119320"/>
            <a:ext cx="114120" cy="104400"/>
          </a:xfrm>
          <a:prstGeom prst="ellipse">
            <a:avLst/>
          </a:prstGeom>
          <a:solidFill>
            <a:srgbClr val="ffff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6"/>
          <p:cNvSpPr/>
          <p:nvPr/>
        </p:nvSpPr>
        <p:spPr>
          <a:xfrm rot="10800000">
            <a:off x="5695920" y="1938240"/>
            <a:ext cx="360" cy="471240"/>
          </a:xfrm>
          <a:prstGeom prst="straightConnector1">
            <a:avLst/>
          </a:prstGeom>
          <a:noFill/>
          <a:ln w="76320">
            <a:solidFill>
              <a:srgbClr val="fff2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7"/>
          <p:cNvSpPr/>
          <p:nvPr/>
        </p:nvSpPr>
        <p:spPr>
          <a:xfrm>
            <a:off x="5695920" y="1466640"/>
            <a:ext cx="1871280" cy="360"/>
          </a:xfrm>
          <a:prstGeom prst="straightConnector1">
            <a:avLst/>
          </a:prstGeom>
          <a:noFill/>
          <a:ln w="76320">
            <a:solidFill>
              <a:srgbClr val="fff2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8"/>
          <p:cNvSpPr/>
          <p:nvPr/>
        </p:nvSpPr>
        <p:spPr>
          <a:xfrm flipH="1" rot="10800000">
            <a:off x="7558200" y="2548080"/>
            <a:ext cx="4320" cy="1085400"/>
          </a:xfrm>
          <a:prstGeom prst="straightConnector1">
            <a:avLst/>
          </a:prstGeom>
          <a:noFill/>
          <a:ln w="76320">
            <a:solidFill>
              <a:srgbClr val="fff2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9"/>
          <p:cNvSpPr/>
          <p:nvPr/>
        </p:nvSpPr>
        <p:spPr>
          <a:xfrm flipH="1">
            <a:off x="7548480" y="2543040"/>
            <a:ext cx="833040" cy="4320"/>
          </a:xfrm>
          <a:prstGeom prst="straightConnector1">
            <a:avLst/>
          </a:prstGeom>
          <a:noFill/>
          <a:ln w="76320">
            <a:solidFill>
              <a:srgbClr val="fff2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0"/>
          <p:cNvSpPr/>
          <p:nvPr/>
        </p:nvSpPr>
        <p:spPr>
          <a:xfrm flipH="1" rot="10800000">
            <a:off x="8534160" y="2557440"/>
            <a:ext cx="175680" cy="109080"/>
          </a:xfrm>
          <a:prstGeom prst="straightConnector1">
            <a:avLst/>
          </a:prstGeom>
          <a:noFill/>
          <a:ln w="76320">
            <a:solidFill>
              <a:srgbClr val="fff2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11"/>
          <p:cNvSpPr/>
          <p:nvPr/>
        </p:nvSpPr>
        <p:spPr>
          <a:xfrm>
            <a:off x="8367840" y="2362320"/>
            <a:ext cx="166320" cy="7092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2"/>
          <p:cNvSpPr/>
          <p:nvPr/>
        </p:nvSpPr>
        <p:spPr>
          <a:xfrm flipH="1" rot="10800000">
            <a:off x="8382240" y="2367000"/>
            <a:ext cx="552240" cy="432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13"/>
          <p:cNvSpPr/>
          <p:nvPr/>
        </p:nvSpPr>
        <p:spPr>
          <a:xfrm flipH="1" rot="10800000">
            <a:off x="7829640" y="3666960"/>
            <a:ext cx="9360" cy="131436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14"/>
          <p:cNvSpPr/>
          <p:nvPr/>
        </p:nvSpPr>
        <p:spPr>
          <a:xfrm flipH="1" rot="10800000">
            <a:off x="7866720" y="3686040"/>
            <a:ext cx="937800" cy="1404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15"/>
          <p:cNvSpPr/>
          <p:nvPr/>
        </p:nvSpPr>
        <p:spPr>
          <a:xfrm flipH="1" rot="10800000">
            <a:off x="7939080" y="3871800"/>
            <a:ext cx="9360" cy="168084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16"/>
          <p:cNvSpPr/>
          <p:nvPr/>
        </p:nvSpPr>
        <p:spPr>
          <a:xfrm flipH="1">
            <a:off x="7128720" y="3848040"/>
            <a:ext cx="813960" cy="432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17"/>
          <p:cNvSpPr/>
          <p:nvPr/>
        </p:nvSpPr>
        <p:spPr>
          <a:xfrm rot="10800000">
            <a:off x="7139160" y="3857760"/>
            <a:ext cx="385560" cy="16632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8"/>
          <p:cNvSpPr/>
          <p:nvPr/>
        </p:nvSpPr>
        <p:spPr>
          <a:xfrm flipH="1">
            <a:off x="7905600" y="2190600"/>
            <a:ext cx="466560" cy="936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19"/>
          <p:cNvSpPr/>
          <p:nvPr/>
        </p:nvSpPr>
        <p:spPr>
          <a:xfrm rot="10800000">
            <a:off x="8524800" y="2343240"/>
            <a:ext cx="156960" cy="16164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20"/>
          <p:cNvSpPr/>
          <p:nvPr/>
        </p:nvSpPr>
        <p:spPr>
          <a:xfrm>
            <a:off x="6348600" y="1862280"/>
            <a:ext cx="114120" cy="104400"/>
          </a:xfrm>
          <a:prstGeom prst="ellipse">
            <a:avLst/>
          </a:prstGeom>
          <a:solidFill>
            <a:srgbClr val="00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1"/>
          <p:cNvSpPr/>
          <p:nvPr/>
        </p:nvSpPr>
        <p:spPr>
          <a:xfrm>
            <a:off x="6338880" y="2133720"/>
            <a:ext cx="114120" cy="104400"/>
          </a:xfrm>
          <a:prstGeom prst="ellipse">
            <a:avLst/>
          </a:prstGeom>
          <a:solidFill>
            <a:srgbClr val="00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`</a:t>
            </a:r>
            <a:endParaRPr/>
          </a:p>
        </p:txBody>
      </p:sp>
      <p:sp>
        <p:nvSpPr>
          <p:cNvPr id="490" name="CustomShape 22"/>
          <p:cNvSpPr/>
          <p:nvPr/>
        </p:nvSpPr>
        <p:spPr>
          <a:xfrm>
            <a:off x="6872400" y="3181320"/>
            <a:ext cx="114120" cy="104400"/>
          </a:xfrm>
          <a:prstGeom prst="ellipse">
            <a:avLst/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`</a:t>
            </a:r>
            <a:endParaRPr/>
          </a:p>
        </p:txBody>
      </p:sp>
      <p:sp>
        <p:nvSpPr>
          <p:cNvPr id="491" name="CustomShape 23"/>
          <p:cNvSpPr/>
          <p:nvPr/>
        </p:nvSpPr>
        <p:spPr>
          <a:xfrm>
            <a:off x="6877080" y="3452760"/>
            <a:ext cx="114120" cy="104400"/>
          </a:xfrm>
          <a:prstGeom prst="ellipse">
            <a:avLst/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`</a:t>
            </a:r>
            <a:endParaRPr/>
          </a:p>
        </p:txBody>
      </p:sp>
      <p:sp>
        <p:nvSpPr>
          <p:cNvPr id="492" name="CustomShape 24"/>
          <p:cNvSpPr/>
          <p:nvPr/>
        </p:nvSpPr>
        <p:spPr>
          <a:xfrm>
            <a:off x="1123920" y="2543040"/>
            <a:ext cx="1161720" cy="52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Arial"/>
                <a:ea typeface="Arial"/>
              </a:rPr>
              <a:t>RIGHT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Wiring - IR sensor</a:t>
            </a:r>
            <a:endParaRPr/>
          </a:p>
        </p:txBody>
      </p:sp>
      <p:pic>
        <p:nvPicPr>
          <p:cNvPr id="494" name="Shape 512" descr=""/>
          <p:cNvPicPr/>
          <p:nvPr/>
        </p:nvPicPr>
        <p:blipFill>
          <a:blip r:embed="rId1"/>
          <a:srcRect l="0" t="14486" r="0" b="0"/>
          <a:stretch/>
        </p:blipFill>
        <p:spPr>
          <a:xfrm>
            <a:off x="1467000" y="987120"/>
            <a:ext cx="6785280" cy="4079880"/>
          </a:xfrm>
          <a:prstGeom prst="rect">
            <a:avLst/>
          </a:prstGeom>
          <a:ln>
            <a:noFill/>
          </a:ln>
        </p:spPr>
      </p:pic>
      <p:sp>
        <p:nvSpPr>
          <p:cNvPr id="495" name="CustomShape 2"/>
          <p:cNvSpPr/>
          <p:nvPr/>
        </p:nvSpPr>
        <p:spPr>
          <a:xfrm flipH="1" rot="10800000">
            <a:off x="6981840" y="2728800"/>
            <a:ext cx="18720" cy="117144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3"/>
          <p:cNvSpPr/>
          <p:nvPr/>
        </p:nvSpPr>
        <p:spPr>
          <a:xfrm rot="10800000">
            <a:off x="6986520" y="2719440"/>
            <a:ext cx="747360" cy="900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4"/>
          <p:cNvSpPr/>
          <p:nvPr/>
        </p:nvSpPr>
        <p:spPr>
          <a:xfrm rot="10800000">
            <a:off x="7496280" y="1566720"/>
            <a:ext cx="528120" cy="36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5"/>
          <p:cNvSpPr/>
          <p:nvPr/>
        </p:nvSpPr>
        <p:spPr>
          <a:xfrm rot="10800000">
            <a:off x="7648560" y="1719360"/>
            <a:ext cx="194760" cy="15696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6"/>
          <p:cNvSpPr/>
          <p:nvPr/>
        </p:nvSpPr>
        <p:spPr>
          <a:xfrm rot="10800000">
            <a:off x="7648560" y="1752480"/>
            <a:ext cx="928440" cy="9360"/>
          </a:xfrm>
          <a:prstGeom prst="straightConnector1">
            <a:avLst/>
          </a:prstGeom>
          <a:noFill/>
          <a:ln w="76320">
            <a:solidFill>
              <a:srgbClr val="fff2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7"/>
          <p:cNvSpPr/>
          <p:nvPr/>
        </p:nvSpPr>
        <p:spPr>
          <a:xfrm flipH="1">
            <a:off x="6738840" y="938160"/>
            <a:ext cx="18720" cy="809280"/>
          </a:xfrm>
          <a:prstGeom prst="straightConnector1">
            <a:avLst/>
          </a:prstGeom>
          <a:noFill/>
          <a:ln w="76320">
            <a:solidFill>
              <a:srgbClr val="fff2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8"/>
          <p:cNvSpPr/>
          <p:nvPr/>
        </p:nvSpPr>
        <p:spPr>
          <a:xfrm flipH="1">
            <a:off x="7047720" y="1407960"/>
            <a:ext cx="404280" cy="612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9"/>
          <p:cNvSpPr/>
          <p:nvPr/>
        </p:nvSpPr>
        <p:spPr>
          <a:xfrm flipH="1" rot="10800000">
            <a:off x="7085520" y="2919600"/>
            <a:ext cx="9000" cy="150444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10"/>
          <p:cNvSpPr/>
          <p:nvPr/>
        </p:nvSpPr>
        <p:spPr>
          <a:xfrm flipH="1">
            <a:off x="6371280" y="2876400"/>
            <a:ext cx="718920" cy="1404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11"/>
          <p:cNvSpPr/>
          <p:nvPr/>
        </p:nvSpPr>
        <p:spPr>
          <a:xfrm rot="10800000">
            <a:off x="6396120" y="2890800"/>
            <a:ext cx="342360" cy="16632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12"/>
          <p:cNvSpPr/>
          <p:nvPr/>
        </p:nvSpPr>
        <p:spPr>
          <a:xfrm rot="10800000">
            <a:off x="7620120" y="1565280"/>
            <a:ext cx="190080" cy="16452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13"/>
          <p:cNvSpPr/>
          <p:nvPr/>
        </p:nvSpPr>
        <p:spPr>
          <a:xfrm rot="10800000">
            <a:off x="6872400" y="2556000"/>
            <a:ext cx="360" cy="156492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14"/>
          <p:cNvSpPr/>
          <p:nvPr/>
        </p:nvSpPr>
        <p:spPr>
          <a:xfrm>
            <a:off x="6224760" y="2552760"/>
            <a:ext cx="652320" cy="36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15"/>
          <p:cNvSpPr/>
          <p:nvPr/>
        </p:nvSpPr>
        <p:spPr>
          <a:xfrm rot="10800000">
            <a:off x="5757840" y="1197000"/>
            <a:ext cx="9360" cy="20916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16"/>
          <p:cNvSpPr/>
          <p:nvPr/>
        </p:nvSpPr>
        <p:spPr>
          <a:xfrm rot="10800000">
            <a:off x="5153040" y="1201680"/>
            <a:ext cx="9360" cy="209160"/>
          </a:xfrm>
          <a:prstGeom prst="straightConnector1">
            <a:avLst/>
          </a:prstGeom>
          <a:noFill/>
          <a:ln w="76320">
            <a:solidFill>
              <a:srgbClr val="fff2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17"/>
          <p:cNvSpPr/>
          <p:nvPr/>
        </p:nvSpPr>
        <p:spPr>
          <a:xfrm rot="10800000">
            <a:off x="4991040" y="1191960"/>
            <a:ext cx="9360" cy="209160"/>
          </a:xfrm>
          <a:prstGeom prst="straightConnector1">
            <a:avLst/>
          </a:prstGeom>
          <a:noFill/>
          <a:ln w="76320">
            <a:solidFill>
              <a:srgbClr val="fff2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18"/>
          <p:cNvSpPr/>
          <p:nvPr/>
        </p:nvSpPr>
        <p:spPr>
          <a:xfrm flipH="1" rot="10800000">
            <a:off x="3223440" y="2028960"/>
            <a:ext cx="9000" cy="1036440"/>
          </a:xfrm>
          <a:prstGeom prst="straightConnector1">
            <a:avLst/>
          </a:prstGeom>
          <a:noFill/>
          <a:ln w="76320">
            <a:solidFill>
              <a:srgbClr val="fff2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19"/>
          <p:cNvSpPr/>
          <p:nvPr/>
        </p:nvSpPr>
        <p:spPr>
          <a:xfrm flipH="1">
            <a:off x="2357280" y="2019600"/>
            <a:ext cx="885600" cy="13680"/>
          </a:xfrm>
          <a:prstGeom prst="straightConnector1">
            <a:avLst/>
          </a:prstGeom>
          <a:noFill/>
          <a:ln w="76320">
            <a:solidFill>
              <a:srgbClr val="fff2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20"/>
          <p:cNvSpPr/>
          <p:nvPr/>
        </p:nvSpPr>
        <p:spPr>
          <a:xfrm flipH="1" rot="10800000">
            <a:off x="3123360" y="2324160"/>
            <a:ext cx="9000" cy="132696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21"/>
          <p:cNvSpPr/>
          <p:nvPr/>
        </p:nvSpPr>
        <p:spPr>
          <a:xfrm flipH="1">
            <a:off x="2509920" y="2319480"/>
            <a:ext cx="614160" cy="1404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22"/>
          <p:cNvSpPr/>
          <p:nvPr/>
        </p:nvSpPr>
        <p:spPr>
          <a:xfrm rot="10800000">
            <a:off x="2548080" y="2333520"/>
            <a:ext cx="204480" cy="114120"/>
          </a:xfrm>
          <a:prstGeom prst="straightConnector1">
            <a:avLst/>
          </a:prstGeom>
          <a:noFill/>
          <a:ln w="763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23"/>
          <p:cNvSpPr/>
          <p:nvPr/>
        </p:nvSpPr>
        <p:spPr>
          <a:xfrm rot="10800000">
            <a:off x="2509920" y="2176560"/>
            <a:ext cx="133200" cy="6156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24"/>
          <p:cNvSpPr/>
          <p:nvPr/>
        </p:nvSpPr>
        <p:spPr>
          <a:xfrm flipH="1">
            <a:off x="2494800" y="2166840"/>
            <a:ext cx="518760" cy="432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25"/>
          <p:cNvSpPr/>
          <p:nvPr/>
        </p:nvSpPr>
        <p:spPr>
          <a:xfrm rot="10800000">
            <a:off x="2995560" y="2195640"/>
            <a:ext cx="360" cy="1180800"/>
          </a:xfrm>
          <a:prstGeom prst="straightConnector1">
            <a:avLst/>
          </a:prstGeom>
          <a:noFill/>
          <a:ln w="76320">
            <a:solidFill>
              <a:srgbClr val="f4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26"/>
          <p:cNvSpPr/>
          <p:nvPr/>
        </p:nvSpPr>
        <p:spPr>
          <a:xfrm>
            <a:off x="4452840" y="2276640"/>
            <a:ext cx="133200" cy="137520"/>
          </a:xfrm>
          <a:prstGeom prst="ellipse">
            <a:avLst/>
          </a:prstGeom>
          <a:solidFill>
            <a:srgbClr val="efefef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27"/>
          <p:cNvSpPr/>
          <p:nvPr/>
        </p:nvSpPr>
        <p:spPr>
          <a:xfrm>
            <a:off x="4457880" y="2495520"/>
            <a:ext cx="133200" cy="137520"/>
          </a:xfrm>
          <a:prstGeom prst="ellipse">
            <a:avLst/>
          </a:prstGeom>
          <a:solidFill>
            <a:srgbClr val="f3f3f3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28"/>
          <p:cNvSpPr/>
          <p:nvPr/>
        </p:nvSpPr>
        <p:spPr>
          <a:xfrm>
            <a:off x="5672160" y="2266920"/>
            <a:ext cx="133200" cy="137520"/>
          </a:xfrm>
          <a:prstGeom prst="ellipse">
            <a:avLst/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`</a:t>
            </a:r>
            <a:endParaRPr/>
          </a:p>
        </p:txBody>
      </p:sp>
      <p:sp>
        <p:nvSpPr>
          <p:cNvPr id="522" name="CustomShape 29"/>
          <p:cNvSpPr/>
          <p:nvPr/>
        </p:nvSpPr>
        <p:spPr>
          <a:xfrm>
            <a:off x="5681520" y="2490840"/>
            <a:ext cx="133200" cy="137520"/>
          </a:xfrm>
          <a:prstGeom prst="ellipse">
            <a:avLst/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30"/>
          <p:cNvSpPr/>
          <p:nvPr/>
        </p:nvSpPr>
        <p:spPr>
          <a:xfrm>
            <a:off x="5972040" y="2486160"/>
            <a:ext cx="133200" cy="137520"/>
          </a:xfrm>
          <a:prstGeom prst="ellipse">
            <a:avLst/>
          </a:prstGeom>
          <a:solidFill>
            <a:srgbClr val="00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31"/>
          <p:cNvSpPr/>
          <p:nvPr/>
        </p:nvSpPr>
        <p:spPr>
          <a:xfrm>
            <a:off x="5977080" y="2252520"/>
            <a:ext cx="133200" cy="137520"/>
          </a:xfrm>
          <a:prstGeom prst="ellipse">
            <a:avLst/>
          </a:prstGeom>
          <a:solidFill>
            <a:srgbClr val="00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32"/>
          <p:cNvSpPr/>
          <p:nvPr/>
        </p:nvSpPr>
        <p:spPr>
          <a:xfrm>
            <a:off x="4524480" y="2633400"/>
            <a:ext cx="360" cy="1671480"/>
          </a:xfrm>
          <a:prstGeom prst="straightConnector1">
            <a:avLst/>
          </a:prstGeom>
          <a:noFill/>
          <a:ln w="114480">
            <a:solidFill>
              <a:srgbClr val="43434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33"/>
          <p:cNvSpPr/>
          <p:nvPr/>
        </p:nvSpPr>
        <p:spPr>
          <a:xfrm>
            <a:off x="4524480" y="2647800"/>
            <a:ext cx="360" cy="1671480"/>
          </a:xfrm>
          <a:prstGeom prst="straightConnector1">
            <a:avLst/>
          </a:prstGeom>
          <a:noFill/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34"/>
          <p:cNvSpPr/>
          <p:nvPr/>
        </p:nvSpPr>
        <p:spPr>
          <a:xfrm>
            <a:off x="285480" y="3333600"/>
            <a:ext cx="3857400" cy="189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-Plug signal wire ( white) into A0.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-Plug Red wire into +5V on Arduino.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-Plug Black wire o  into GND on Arduino.</a:t>
            </a:r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Wiring - battery pack</a:t>
            </a:r>
            <a:endParaRPr/>
          </a:p>
        </p:txBody>
      </p:sp>
      <p:pic>
        <p:nvPicPr>
          <p:cNvPr id="529" name="Shape 551" descr=""/>
          <p:cNvPicPr/>
          <p:nvPr/>
        </p:nvPicPr>
        <p:blipFill>
          <a:blip r:embed="rId1"/>
          <a:srcRect l="0" t="8453" r="0" b="2912"/>
          <a:stretch/>
        </p:blipFill>
        <p:spPr>
          <a:xfrm>
            <a:off x="834840" y="986040"/>
            <a:ext cx="7546680" cy="4111200"/>
          </a:xfrm>
          <a:prstGeom prst="rect">
            <a:avLst/>
          </a:prstGeom>
          <a:ln>
            <a:noFill/>
          </a:ln>
        </p:spPr>
      </p:pic>
      <p:sp>
        <p:nvSpPr>
          <p:cNvPr id="530" name="CustomShape 2"/>
          <p:cNvSpPr/>
          <p:nvPr/>
        </p:nvSpPr>
        <p:spPr>
          <a:xfrm>
            <a:off x="237960" y="4019400"/>
            <a:ext cx="3857400" cy="189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-Plug red wire into Vin.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-Plug black wire into GND.</a:t>
            </a: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368280" y="1869120"/>
            <a:ext cx="6584040" cy="169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Scripting Basics</a:t>
            </a: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Scripting Basics</a:t>
            </a:r>
            <a:endParaRPr/>
          </a:p>
        </p:txBody>
      </p:sp>
      <p:sp>
        <p:nvSpPr>
          <p:cNvPr id="533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Compiler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Basic syntax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Variables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Functions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Operators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Control Structures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Predefined Functions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Arduino IDE</a:t>
            </a:r>
            <a:endParaRPr/>
          </a:p>
        </p:txBody>
      </p:sp>
      <p:sp>
        <p:nvSpPr>
          <p:cNvPr id="535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Integrated Development Environment.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Code Editor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Debugger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Compiler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Serial Monitor</a:t>
            </a:r>
            <a:endParaRPr/>
          </a:p>
        </p:txBody>
      </p:sp>
      <p:pic>
        <p:nvPicPr>
          <p:cNvPr id="536" name="Shape 570" descr=""/>
          <p:cNvPicPr/>
          <p:nvPr/>
        </p:nvPicPr>
        <p:blipFill>
          <a:blip r:embed="rId1"/>
          <a:stretch/>
        </p:blipFill>
        <p:spPr>
          <a:xfrm>
            <a:off x="5094360" y="144000"/>
            <a:ext cx="3865320" cy="485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The Compiler</a:t>
            </a:r>
            <a:endParaRPr/>
          </a:p>
        </p:txBody>
      </p:sp>
      <p:sp>
        <p:nvSpPr>
          <p:cNvPr id="538" name="TextShape 2"/>
          <p:cNvSpPr txBox="1"/>
          <p:nvPr/>
        </p:nvSpPr>
        <p:spPr>
          <a:xfrm>
            <a:off x="457200" y="121140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1600" strike="noStrike">
                <a:solidFill>
                  <a:srgbClr val="000000"/>
                </a:solidFill>
                <a:latin typeface="Arial"/>
                <a:ea typeface="Arial"/>
              </a:rPr>
              <a:t>What does it do?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It turns human readable code into machine readable instructions.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The compiler is part of the free Arduino Integrated Development Environment (IDE) from </a:t>
            </a:r>
            <a:r>
              <a:rPr lang="en-US" sz="1600" strike="noStrike" u="sng">
                <a:solidFill>
                  <a:srgbClr val="1155cc"/>
                </a:solidFill>
                <a:latin typeface="Arial"/>
                <a:ea typeface="Arial"/>
              </a:rPr>
              <a:t>http://www.arduino.cc</a:t>
            </a: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.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The IDE also includes code examples and many code libraries.</a:t>
            </a:r>
            <a:endParaRPr/>
          </a:p>
        </p:txBody>
      </p:sp>
      <p:sp>
        <p:nvSpPr>
          <p:cNvPr id="539" name="CustomShape 3"/>
          <p:cNvSpPr/>
          <p:nvPr/>
        </p:nvSpPr>
        <p:spPr>
          <a:xfrm>
            <a:off x="4726440" y="623520"/>
            <a:ext cx="2711520" cy="125424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//Source Code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int led = 13;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digitalWrite(led, HIGH);</a:t>
            </a:r>
            <a:endParaRPr/>
          </a:p>
        </p:txBody>
      </p:sp>
      <p:sp>
        <p:nvSpPr>
          <p:cNvPr id="540" name="CustomShape 4"/>
          <p:cNvSpPr/>
          <p:nvPr/>
        </p:nvSpPr>
        <p:spPr>
          <a:xfrm>
            <a:off x="4654800" y="2574720"/>
            <a:ext cx="2854080" cy="684720"/>
          </a:xfrm>
          <a:prstGeom prst="roundRect">
            <a:avLst>
              <a:gd name="adj" fmla="val 14400"/>
            </a:avLst>
          </a:prstGeom>
          <a:solidFill>
            <a:srgbClr val="4a86e8"/>
          </a:solidFill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Arial"/>
                <a:ea typeface="Arial"/>
              </a:rPr>
              <a:t>Compiler</a:t>
            </a:r>
            <a:endParaRPr/>
          </a:p>
        </p:txBody>
      </p:sp>
      <p:sp>
        <p:nvSpPr>
          <p:cNvPr id="541" name="CustomShape 5"/>
          <p:cNvSpPr/>
          <p:nvPr/>
        </p:nvSpPr>
        <p:spPr>
          <a:xfrm>
            <a:off x="4654800" y="1889640"/>
            <a:ext cx="2854080" cy="684720"/>
          </a:xfrm>
          <a:prstGeom prst="roundRect">
            <a:avLst>
              <a:gd name="adj" fmla="val 14400"/>
            </a:avLst>
          </a:prstGeom>
          <a:solidFill>
            <a:srgbClr val="93c47d"/>
          </a:solidFill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Arial"/>
                <a:ea typeface="Arial"/>
              </a:rPr>
              <a:t>Debugger</a:t>
            </a:r>
            <a:endParaRPr/>
          </a:p>
        </p:txBody>
      </p:sp>
      <p:sp>
        <p:nvSpPr>
          <p:cNvPr id="542" name="CustomShape 6"/>
          <p:cNvSpPr/>
          <p:nvPr/>
        </p:nvSpPr>
        <p:spPr>
          <a:xfrm rot="1749600">
            <a:off x="5009400" y="2048400"/>
            <a:ext cx="100080" cy="331200"/>
          </a:xfrm>
          <a:prstGeom prst="parallelogram">
            <a:avLst>
              <a:gd name="adj" fmla="val 1620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7"/>
          <p:cNvSpPr/>
          <p:nvPr/>
        </p:nvSpPr>
        <p:spPr>
          <a:xfrm rot="17995800">
            <a:off x="4870440" y="2239920"/>
            <a:ext cx="100080" cy="181080"/>
          </a:xfrm>
          <a:prstGeom prst="parallelogram">
            <a:avLst>
              <a:gd name="adj" fmla="val 1620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8"/>
          <p:cNvSpPr/>
          <p:nvPr/>
        </p:nvSpPr>
        <p:spPr>
          <a:xfrm rot="1749600">
            <a:off x="5009400" y="2733480"/>
            <a:ext cx="100080" cy="331200"/>
          </a:xfrm>
          <a:prstGeom prst="parallelogram">
            <a:avLst>
              <a:gd name="adj" fmla="val 1620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9"/>
          <p:cNvSpPr/>
          <p:nvPr/>
        </p:nvSpPr>
        <p:spPr>
          <a:xfrm rot="17995800">
            <a:off x="4870440" y="2925000"/>
            <a:ext cx="100080" cy="181080"/>
          </a:xfrm>
          <a:prstGeom prst="parallelogram">
            <a:avLst>
              <a:gd name="adj" fmla="val 16200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10"/>
          <p:cNvSpPr/>
          <p:nvPr/>
        </p:nvSpPr>
        <p:spPr>
          <a:xfrm>
            <a:off x="4755240" y="3268080"/>
            <a:ext cx="3197880" cy="1034640"/>
          </a:xfrm>
          <a:prstGeom prst="homePlate">
            <a:avLst>
              <a:gd name="adj" fmla="val 216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10010011100100100100001010 1001001010010010100100101001001100110100111111010101001010101001000100111101010100100100100101001001001000</a:t>
            </a:r>
            <a:endParaRPr/>
          </a:p>
        </p:txBody>
      </p:sp>
      <p:sp>
        <p:nvSpPr>
          <p:cNvPr id="547" name="CustomShape 11"/>
          <p:cNvSpPr/>
          <p:nvPr/>
        </p:nvSpPr>
        <p:spPr>
          <a:xfrm>
            <a:off x="7999200" y="3116160"/>
            <a:ext cx="1315440" cy="1338120"/>
          </a:xfrm>
          <a:prstGeom prst="roundRect">
            <a:avLst>
              <a:gd name="adj" fmla="val 12234"/>
            </a:avLst>
          </a:prstGeom>
          <a:solidFill>
            <a:srgbClr val="cc412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ffffff"/>
                </a:solidFill>
                <a:latin typeface="Arial"/>
                <a:ea typeface="Arial"/>
              </a:rPr>
              <a:t>Arduino</a:t>
            </a:r>
            <a:endParaRPr/>
          </a:p>
        </p:txBody>
      </p:sp>
      <p:sp>
        <p:nvSpPr>
          <p:cNvPr id="548" name="CustomShape 12"/>
          <p:cNvSpPr/>
          <p:nvPr/>
        </p:nvSpPr>
        <p:spPr>
          <a:xfrm>
            <a:off x="8063640" y="3188160"/>
            <a:ext cx="295560" cy="29556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13"/>
          <p:cNvSpPr/>
          <p:nvPr/>
        </p:nvSpPr>
        <p:spPr>
          <a:xfrm>
            <a:off x="8063640" y="3188160"/>
            <a:ext cx="295560" cy="29556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05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0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22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Basic Syntax</a:t>
            </a:r>
            <a:endParaRPr/>
          </a:p>
        </p:txBody>
      </p:sp>
      <p:graphicFrame>
        <p:nvGraphicFramePr>
          <p:cNvPr id="551" name="Table 2"/>
          <p:cNvGraphicFramePr/>
          <p:nvPr/>
        </p:nvGraphicFramePr>
        <p:xfrm>
          <a:off x="660600" y="1063440"/>
          <a:ext cx="8025840" cy="3600000"/>
        </p:xfrm>
        <a:graphic>
          <a:graphicData uri="http://schemas.openxmlformats.org/drawingml/2006/table">
            <a:tbl>
              <a:tblPr/>
              <a:tblGrid>
                <a:gridCol w="2622960"/>
                <a:gridCol w="5403240"/>
              </a:tblGrid>
              <a:tr h="78192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;</a:t>
                      </a: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(semicolon)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Used to end a statement.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 = 1; is valid syntax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</a:rPr>
                        <a:t>b = 5</a:t>
                      </a: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is invalid syntax</a:t>
                      </a:r>
                      <a:endParaRPr/>
                    </a:p>
                  </a:txBody>
                  <a:tcPr/>
                </a:tc>
              </a:tr>
              <a:tr h="138708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{} </a:t>
                      </a: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(curly brackets)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Brackets are opened with { and closed with }. Between the brackets will be additional lines of your code. 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if(true)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{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</a:t>
                      </a:r>
                      <a:r>
                        <a:rPr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//Your code here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}</a:t>
                      </a:r>
                      <a:endParaRPr/>
                    </a:p>
                  </a:txBody>
                  <a:tcPr/>
                </a:tc>
              </a:tr>
              <a:tr h="58212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// </a:t>
                      </a: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(single line comment)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Used put single line comments into your code. These inlines are ignored by the compiler and are not sent to the Arduino. </a:t>
                      </a:r>
                      <a:endParaRPr/>
                    </a:p>
                  </a:txBody>
                  <a:tcPr/>
                </a:tc>
              </a:tr>
              <a:tr h="58212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/* */</a:t>
                      </a: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(multi-line comment)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Used for multi line comments in your code. Also ignored by the compiler.</a:t>
                      </a:r>
                      <a:endParaRPr/>
                    </a:p>
                  </a:txBody>
                  <a:tcPr/>
                </a:tc>
              </a:tr>
              <a:tr h="58212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#include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Includes a defined code library. 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#include &lt;Servo.h&gt;;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128" dur="indefinite" restart="never" nodeType="tmRoot">
          <p:childTnLst>
            <p:seq>
              <p:cTn id="12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205920"/>
            <a:ext cx="399420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ServoBot</a:t>
            </a:r>
            <a:endParaRPr/>
          </a:p>
        </p:txBody>
      </p:sp>
      <p:sp>
        <p:nvSpPr>
          <p:cNvPr id="200" name="TextShape 2"/>
          <p:cNvSpPr txBox="1"/>
          <p:nvPr/>
        </p:nvSpPr>
        <p:spPr>
          <a:xfrm>
            <a:off x="457200" y="1200240"/>
            <a:ext cx="494352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Design criteria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-2 wheels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-mounting points for servos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-balancing leg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-mounting point for electronics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-continous rotation servos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-bonus - inexpensive!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01" name="Shape 66" descr=""/>
          <p:cNvPicPr/>
          <p:nvPr/>
        </p:nvPicPr>
        <p:blipFill>
          <a:blip r:embed="rId1"/>
          <a:srcRect l="5831" t="0" r="4141" b="0"/>
          <a:stretch/>
        </p:blipFill>
        <p:spPr>
          <a:xfrm>
            <a:off x="5569560" y="2614680"/>
            <a:ext cx="3438720" cy="2403000"/>
          </a:xfrm>
          <a:prstGeom prst="rect">
            <a:avLst/>
          </a:prstGeom>
          <a:ln>
            <a:noFill/>
          </a:ln>
        </p:spPr>
      </p:pic>
      <p:pic>
        <p:nvPicPr>
          <p:cNvPr id="202" name="Shape 67" descr=""/>
          <p:cNvPicPr/>
          <p:nvPr/>
        </p:nvPicPr>
        <p:blipFill>
          <a:blip r:embed="rId2"/>
          <a:srcRect l="0" t="20676" r="0" b="38151"/>
          <a:stretch/>
        </p:blipFill>
        <p:spPr>
          <a:xfrm>
            <a:off x="4348800" y="-72720"/>
            <a:ext cx="4615560" cy="268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Variables</a:t>
            </a:r>
            <a:endParaRPr/>
          </a:p>
        </p:txBody>
      </p:sp>
      <p:sp>
        <p:nvSpPr>
          <p:cNvPr id="553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Assigned a value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Scope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Global</a:t>
            </a:r>
            <a:endParaRPr/>
          </a:p>
          <a:p>
            <a:pPr lvl="2">
              <a:lnSpc>
                <a:spcPct val="100000"/>
              </a:lnSpc>
              <a:buFont typeface="Wingdings" charset="2"/>
              <a:buChar char=""/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Defined at the top</a:t>
            </a:r>
            <a:endParaRPr/>
          </a:p>
          <a:p>
            <a:pPr lvl="2">
              <a:lnSpc>
                <a:spcPct val="100000"/>
              </a:lnSpc>
              <a:buFont typeface="Wingdings" charset="2"/>
              <a:buChar char=""/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Can be accessed and modified from anywhere in the script.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Local</a:t>
            </a:r>
            <a:endParaRPr/>
          </a:p>
          <a:p>
            <a:pPr lvl="2">
              <a:lnSpc>
                <a:spcPct val="100000"/>
              </a:lnSpc>
              <a:buFont typeface="Wingdings" charset="2"/>
              <a:buChar char=""/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Defined inside a function</a:t>
            </a:r>
            <a:endParaRPr/>
          </a:p>
          <a:p>
            <a:pPr lvl="2">
              <a:lnSpc>
                <a:spcPct val="100000"/>
              </a:lnSpc>
              <a:buFont typeface="Wingdings" charset="2"/>
              <a:buChar char=""/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Can only be accessed and modified from within the function.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Data types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int = integer (0,1,5,360)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char = character (a,b,c,X,Y,Z)</a:t>
            </a:r>
            <a:endParaRPr/>
          </a:p>
        </p:txBody>
      </p:sp>
      <p:sp>
        <p:nvSpPr>
          <p:cNvPr id="554" name="TextShape 3"/>
          <p:cNvSpPr txBox="1"/>
          <p:nvPr/>
        </p:nvSpPr>
        <p:spPr>
          <a:xfrm>
            <a:off x="4539600" y="1848240"/>
            <a:ext cx="4205880" cy="1298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Example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int irSensor = 0;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char message = “Hello”;</a:t>
            </a:r>
            <a:endParaRPr/>
          </a:p>
        </p:txBody>
      </p:sp>
      <p:graphicFrame>
        <p:nvGraphicFramePr>
          <p:cNvPr id="555" name="Table 4"/>
          <p:cNvGraphicFramePr/>
          <p:nvPr/>
        </p:nvGraphicFramePr>
        <p:xfrm>
          <a:off x="4586400" y="676800"/>
          <a:ext cx="4055760" cy="964080"/>
        </p:xfrm>
        <a:graphic>
          <a:graphicData uri="http://schemas.openxmlformats.org/drawingml/2006/table">
            <a:tbl>
              <a:tblPr/>
              <a:tblGrid>
                <a:gridCol w="1352160"/>
                <a:gridCol w="1352160"/>
                <a:gridCol w="1351440"/>
              </a:tblGrid>
              <a:tr h="58212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Type Cast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Name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Value</a:t>
                      </a:r>
                      <a:endParaRPr/>
                    </a:p>
                  </a:txBody>
                  <a:tcPr/>
                </a:tc>
              </a:tr>
              <a:tr h="38232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irSensor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130" dur="indefinite" restart="never" nodeType="tmRoot">
          <p:childTnLst>
            <p:seq>
              <p:cTn id="1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Functions</a:t>
            </a:r>
            <a:endParaRPr/>
          </a:p>
        </p:txBody>
      </p:sp>
      <p:sp>
        <p:nvSpPr>
          <p:cNvPr id="557" name="TextShape 2"/>
          <p:cNvSpPr txBox="1"/>
          <p:nvPr/>
        </p:nvSpPr>
        <p:spPr>
          <a:xfrm>
            <a:off x="4488120" y="1506600"/>
            <a:ext cx="4244760" cy="3337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Example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void loop()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int sum = addNumbers(1,2);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int addNumbers(a,b)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{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int answer = a+b;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return answer;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</p:txBody>
      </p:sp>
      <p:sp>
        <p:nvSpPr>
          <p:cNvPr id="558" name="TextShape 3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Contain a set of code that can be called and reused.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Type cast based on functions propose.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Parameters may be defined but are not required.</a:t>
            </a:r>
            <a:endParaRPr/>
          </a:p>
        </p:txBody>
      </p:sp>
      <p:graphicFrame>
        <p:nvGraphicFramePr>
          <p:cNvPr id="559" name="Table 4"/>
          <p:cNvGraphicFramePr/>
          <p:nvPr/>
        </p:nvGraphicFramePr>
        <p:xfrm>
          <a:off x="4488120" y="457200"/>
          <a:ext cx="4145760" cy="55080"/>
        </p:xfrm>
        <a:graphic>
          <a:graphicData uri="http://schemas.openxmlformats.org/drawingml/2006/table">
            <a:tbl>
              <a:tblPr/>
              <a:tblGrid>
                <a:gridCol w="680400"/>
                <a:gridCol w="749880"/>
                <a:gridCol w="884880"/>
                <a:gridCol w="1830960"/>
              </a:tblGrid>
              <a:tr h="52668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 Type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Name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Parameters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Code</a:t>
                      </a:r>
                      <a:endParaRPr/>
                    </a:p>
                  </a:txBody>
                  <a:tcPr/>
                </a:tc>
              </a:tr>
              <a:tr h="52668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addNumbers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(a,b)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adds numbers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132" dur="indefinite" restart="never" nodeType="tmRoot">
          <p:childTnLst>
            <p:seq>
              <p:cTn id="1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Operators</a:t>
            </a:r>
            <a:endParaRPr/>
          </a:p>
        </p:txBody>
      </p:sp>
      <p:sp>
        <p:nvSpPr>
          <p:cNvPr id="561" name="TextShape 2"/>
          <p:cNvSpPr txBox="1"/>
          <p:nvPr/>
        </p:nvSpPr>
        <p:spPr>
          <a:xfrm>
            <a:off x="262800" y="1200240"/>
            <a:ext cx="2061720" cy="394272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Arithmetic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=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assignment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adds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subtracts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*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multiples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/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divides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Example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a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=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1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+ 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1;</a:t>
            </a:r>
            <a:endParaRPr/>
          </a:p>
        </p:txBody>
      </p:sp>
      <p:sp>
        <p:nvSpPr>
          <p:cNvPr id="562" name="TextShape 3"/>
          <p:cNvSpPr txBox="1"/>
          <p:nvPr/>
        </p:nvSpPr>
        <p:spPr>
          <a:xfrm>
            <a:off x="2459880" y="1200240"/>
            <a:ext cx="2061720" cy="394272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Comparison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==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equal to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!=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not equal to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&lt;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less than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greater than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&lt;=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less than equal to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&gt;=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 strike="noStrike">
                <a:solidFill>
                  <a:srgbClr val="000000"/>
                </a:solidFill>
                <a:latin typeface="Arial"/>
                <a:ea typeface="Arial"/>
              </a:rPr>
              <a:t>greater than equal to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Example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if(a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==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b) 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</p:txBody>
      </p:sp>
      <p:sp>
        <p:nvSpPr>
          <p:cNvPr id="563" name="TextShape 4"/>
          <p:cNvSpPr txBox="1"/>
          <p:nvPr/>
        </p:nvSpPr>
        <p:spPr>
          <a:xfrm>
            <a:off x="4657320" y="1200240"/>
            <a:ext cx="2061720" cy="394272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Compound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++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increment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--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decrement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+=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 strike="noStrike">
                <a:solidFill>
                  <a:srgbClr val="000000"/>
                </a:solidFill>
                <a:latin typeface="Arial"/>
                <a:ea typeface="Arial"/>
              </a:rPr>
              <a:t>compound addition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-=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100" strike="noStrike">
                <a:solidFill>
                  <a:srgbClr val="000000"/>
                </a:solidFill>
                <a:latin typeface="Arial"/>
                <a:ea typeface="Arial"/>
              </a:rPr>
              <a:t>compound subtraction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Example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a = 1;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++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/>
          </a:p>
          <a:p>
            <a:pPr>
              <a:lnSpc>
                <a:spcPct val="100000"/>
              </a:lnSpc>
            </a:pPr>
            <a:r>
              <a:rPr b="1" i="1" lang="en-US" strike="noStrike">
                <a:solidFill>
                  <a:srgbClr val="999999"/>
                </a:solidFill>
                <a:latin typeface="Arial"/>
                <a:ea typeface="Arial"/>
              </a:rPr>
              <a:t>a</a:t>
            </a:r>
            <a:r>
              <a:rPr i="1" lang="en-US" strike="noStrike">
                <a:solidFill>
                  <a:srgbClr val="999999"/>
                </a:solidFill>
                <a:latin typeface="Arial"/>
                <a:ea typeface="Arial"/>
              </a:rPr>
              <a:t> now equals 2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</p:txBody>
      </p:sp>
      <p:sp>
        <p:nvSpPr>
          <p:cNvPr id="564" name="TextShape 5"/>
          <p:cNvSpPr txBox="1"/>
          <p:nvPr/>
        </p:nvSpPr>
        <p:spPr>
          <a:xfrm>
            <a:off x="6847560" y="1200240"/>
            <a:ext cx="2061720" cy="394272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Boolean</a:t>
            </a: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&amp;&amp;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and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||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or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!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not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Example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if(a == 1 </a:t>
            </a: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&amp;&amp;</a:t>
            </a: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 b == 2)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i="1" lang="en-US" sz="1400" strike="noStrike">
                <a:solidFill>
                  <a:srgbClr val="999999"/>
                </a:solidFill>
                <a:latin typeface="Arial"/>
                <a:ea typeface="Arial"/>
              </a:rPr>
              <a:t>//Code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</p:txBody>
      </p:sp>
    </p:spTree>
  </p:cSld>
  <p:timing>
    <p:tnLst>
      <p:par>
        <p:cTn id="134" dur="indefinite" restart="never" nodeType="tmRoot">
          <p:childTnLst>
            <p:seq>
              <p:cTn id="1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Control Structures</a:t>
            </a:r>
            <a:endParaRPr/>
          </a:p>
        </p:txBody>
      </p:sp>
      <p:sp>
        <p:nvSpPr>
          <p:cNvPr id="566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A control structure is a block of code that chooses a direction for the application to take based on a condition.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It can use variables and operators.</a:t>
            </a:r>
            <a:endParaRPr/>
          </a:p>
        </p:txBody>
      </p:sp>
      <p:sp>
        <p:nvSpPr>
          <p:cNvPr id="567" name="TextShape 3"/>
          <p:cNvSpPr txBox="1"/>
          <p:nvPr/>
        </p:nvSpPr>
        <p:spPr>
          <a:xfrm>
            <a:off x="469224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1600" strike="noStrike">
                <a:solidFill>
                  <a:srgbClr val="000000"/>
                </a:solidFill>
                <a:latin typeface="Arial"/>
                <a:ea typeface="Arial"/>
              </a:rPr>
              <a:t>Example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int a = 1;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int b = 1;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if(a == b)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999999"/>
                </a:solidFill>
                <a:latin typeface="Arial"/>
                <a:ea typeface="Arial"/>
              </a:rPr>
              <a:t>//Run this if A and B are equal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else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600" strike="noStrike">
                <a:solidFill>
                  <a:srgbClr val="999999"/>
                </a:solidFill>
                <a:latin typeface="Arial"/>
                <a:ea typeface="Arial"/>
              </a:rPr>
              <a:t>//Run this if A and B are not equal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</p:txBody>
      </p:sp>
    </p:spTree>
  </p:cSld>
  <p:timing>
    <p:tnLst>
      <p:par>
        <p:cTn id="136" dur="indefinite" restart="never" nodeType="tmRoot">
          <p:childTnLst>
            <p:seq>
              <p:cTn id="1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Predefined Functions</a:t>
            </a:r>
            <a:endParaRPr/>
          </a:p>
        </p:txBody>
      </p:sp>
      <p:sp>
        <p:nvSpPr>
          <p:cNvPr id="569" name="TextShape 2"/>
          <p:cNvSpPr txBox="1"/>
          <p:nvPr/>
        </p:nvSpPr>
        <p:spPr>
          <a:xfrm>
            <a:off x="457200" y="1200240"/>
            <a:ext cx="835776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Serial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A library that provides communication from the Arduino to a computer or other device.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analogRead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Returns an input value for a specified analog pin.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8" dur="indefinite" restart="never" nodeType="tmRoot">
          <p:childTnLst>
            <p:seq>
              <p:cTn id="1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Arduino Learning Resources</a:t>
            </a:r>
            <a:endParaRPr/>
          </a:p>
        </p:txBody>
      </p:sp>
      <p:sp>
        <p:nvSpPr>
          <p:cNvPr id="571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 u="sng">
                <a:solidFill>
                  <a:srgbClr val="1155cc"/>
                </a:solidFill>
                <a:latin typeface="Arial"/>
                <a:ea typeface="Arial"/>
              </a:rPr>
              <a:t>Getting Started with Arduino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 u="sng">
                <a:solidFill>
                  <a:srgbClr val="1155cc"/>
                </a:solidFill>
                <a:latin typeface="Arial"/>
                <a:ea typeface="Arial"/>
              </a:rPr>
              <a:t>Arduino Language Reference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 u="sng">
                <a:solidFill>
                  <a:srgbClr val="1155cc"/>
                </a:solidFill>
                <a:latin typeface="Arial"/>
                <a:ea typeface="Arial"/>
              </a:rPr>
              <a:t>Adafruit Learning Center</a:t>
            </a:r>
            <a:endParaRPr/>
          </a:p>
        </p:txBody>
      </p:sp>
    </p:spTree>
  </p:cSld>
  <p:timing>
    <p:tnLst>
      <p:par>
        <p:cTn id="140" dur="indefinite" restart="never" nodeType="tmRoot">
          <p:childTnLst>
            <p:seq>
              <p:cTn id="1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685800" y="1583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Programming the ServoBot</a:t>
            </a:r>
            <a:endParaRPr/>
          </a:p>
        </p:txBody>
      </p:sp>
      <p:sp>
        <p:nvSpPr>
          <p:cNvPr id="573" name="TextShape 2"/>
          <p:cNvSpPr txBox="1"/>
          <p:nvPr/>
        </p:nvSpPr>
        <p:spPr>
          <a:xfrm>
            <a:off x="685800" y="284004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/>
          </a:p>
        </p:txBody>
      </p:sp>
    </p:spTree>
  </p:cSld>
  <p:timing>
    <p:tnLst>
      <p:par>
        <p:cTn id="142" dur="indefinite" restart="never" nodeType="tmRoot">
          <p:childTnLst>
            <p:seq>
              <p:cTn id="14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extShape 1"/>
          <p:cNvSpPr txBox="1"/>
          <p:nvPr/>
        </p:nvSpPr>
        <p:spPr>
          <a:xfrm>
            <a:off x="685800" y="1583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Step 1: Create a new Sketch</a:t>
            </a:r>
            <a:endParaRPr/>
          </a:p>
        </p:txBody>
      </p:sp>
      <p:sp>
        <p:nvSpPr>
          <p:cNvPr id="575" name="TextShape 2"/>
          <p:cNvSpPr txBox="1"/>
          <p:nvPr/>
        </p:nvSpPr>
        <p:spPr>
          <a:xfrm>
            <a:off x="685800" y="284004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/>
          </a:p>
        </p:txBody>
      </p:sp>
    </p:spTree>
  </p:cSld>
  <p:timing>
    <p:tnLst>
      <p:par>
        <p:cTn id="144" dur="indefinite" restart="never" nodeType="tmRoot">
          <p:childTnLst>
            <p:seq>
              <p:cTn id="1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457200" y="279000"/>
            <a:ext cx="4107600" cy="78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trike="noStrike">
                <a:solidFill>
                  <a:srgbClr val="000000"/>
                </a:solidFill>
                <a:latin typeface="Arial"/>
                <a:ea typeface="Arial"/>
              </a:rPr>
              <a:t>Step 1: New Sketch</a:t>
            </a:r>
            <a:endParaRPr/>
          </a:p>
        </p:txBody>
      </p:sp>
      <p:sp>
        <p:nvSpPr>
          <p:cNvPr id="577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Open the Arduino IDE.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Create a new Sketch with the basic Sketch requirements: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1 </a:t>
            </a:r>
            <a:r>
              <a:rPr b="1" lang="en-US" sz="2400" strike="noStrike">
                <a:solidFill>
                  <a:srgbClr val="000000"/>
                </a:solidFill>
                <a:latin typeface="Arial"/>
              </a:rPr>
              <a:t>setup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function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1 </a:t>
            </a:r>
            <a:r>
              <a:rPr b="1" lang="en-US" sz="2400" strike="noStrike">
                <a:solidFill>
                  <a:srgbClr val="000000"/>
                </a:solidFill>
                <a:latin typeface="Arial"/>
              </a:rPr>
              <a:t>loop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function</a:t>
            </a:r>
            <a:endParaRPr/>
          </a:p>
        </p:txBody>
      </p:sp>
      <p:sp>
        <p:nvSpPr>
          <p:cNvPr id="578" name="CustomShape 3"/>
          <p:cNvSpPr/>
          <p:nvPr/>
        </p:nvSpPr>
        <p:spPr>
          <a:xfrm>
            <a:off x="5303880" y="6840"/>
            <a:ext cx="385452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void setup()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void loop()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46" dur="indefinite" restart="never" nodeType="tmRoot">
          <p:childTnLst>
            <p:seq>
              <p:cTn id="14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Step 1: Servos</a:t>
            </a:r>
            <a:endParaRPr/>
          </a:p>
        </p:txBody>
      </p:sp>
      <p:sp>
        <p:nvSpPr>
          <p:cNvPr id="580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The Servo library controls the direction of the servos by feeding them a specific degree between 0 and 180.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If the servo is sent a value of 180 it moves in one direction.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If the servo is sent a value of 0 it moves in the opposite direction.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If the servo is sent a value of 90 it doesn’t move.</a:t>
            </a:r>
            <a:endParaRPr/>
          </a:p>
        </p:txBody>
      </p:sp>
      <p:pic>
        <p:nvPicPr>
          <p:cNvPr id="581" name="Shape 665" descr=""/>
          <p:cNvPicPr/>
          <p:nvPr/>
        </p:nvPicPr>
        <p:blipFill>
          <a:blip r:embed="rId1"/>
          <a:stretch/>
        </p:blipFill>
        <p:spPr>
          <a:xfrm>
            <a:off x="4716360" y="1694880"/>
            <a:ext cx="3902400" cy="2601360"/>
          </a:xfrm>
          <a:prstGeom prst="rect">
            <a:avLst/>
          </a:prstGeom>
          <a:ln>
            <a:noFill/>
          </a:ln>
        </p:spPr>
      </p:pic>
      <p:sp>
        <p:nvSpPr>
          <p:cNvPr id="582" name="CustomShape 3"/>
          <p:cNvSpPr/>
          <p:nvPr/>
        </p:nvSpPr>
        <p:spPr>
          <a:xfrm>
            <a:off x="5279400" y="1597320"/>
            <a:ext cx="1077120" cy="12016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ff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4"/>
          <p:cNvSpPr/>
          <p:nvPr/>
        </p:nvSpPr>
        <p:spPr>
          <a:xfrm>
            <a:off x="5196600" y="1102680"/>
            <a:ext cx="11599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0 degrees</a:t>
            </a:r>
            <a:endParaRPr/>
          </a:p>
        </p:txBody>
      </p:sp>
      <p:sp>
        <p:nvSpPr>
          <p:cNvPr id="584" name="CustomShape 5"/>
          <p:cNvSpPr/>
          <p:nvPr/>
        </p:nvSpPr>
        <p:spPr>
          <a:xfrm>
            <a:off x="6886800" y="1125360"/>
            <a:ext cx="13395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180 degrees</a:t>
            </a:r>
            <a:endParaRPr/>
          </a:p>
        </p:txBody>
      </p:sp>
      <p:sp>
        <p:nvSpPr>
          <p:cNvPr id="585" name="CustomShape 6"/>
          <p:cNvSpPr/>
          <p:nvPr/>
        </p:nvSpPr>
        <p:spPr>
          <a:xfrm flipH="1">
            <a:off x="6886800" y="1597320"/>
            <a:ext cx="1028880" cy="12016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7"/>
          <p:cNvSpPr/>
          <p:nvPr/>
        </p:nvSpPr>
        <p:spPr>
          <a:xfrm>
            <a:off x="6047280" y="289440"/>
            <a:ext cx="11599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90 degrees</a:t>
            </a:r>
            <a:endParaRPr/>
          </a:p>
        </p:txBody>
      </p:sp>
      <p:sp>
        <p:nvSpPr>
          <p:cNvPr id="587" name="CustomShape 8"/>
          <p:cNvSpPr/>
          <p:nvPr/>
        </p:nvSpPr>
        <p:spPr>
          <a:xfrm>
            <a:off x="6088680" y="744480"/>
            <a:ext cx="1077120" cy="950040"/>
          </a:xfrm>
          <a:prstGeom prst="hexagon">
            <a:avLst>
              <a:gd name="adj" fmla="val 16200"/>
              <a:gd name="vf" fmla="val 35742"/>
            </a:avLst>
          </a:prstGeom>
          <a:solidFill>
            <a:srgbClr val="ff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400" strike="noStrike">
                <a:solidFill>
                  <a:srgbClr val="ffffff"/>
                </a:solidFill>
                <a:latin typeface="Arial"/>
                <a:ea typeface="Arial"/>
              </a:rPr>
              <a:t>STOP</a:t>
            </a:r>
            <a:endParaRPr/>
          </a:p>
        </p:txBody>
      </p:sp>
    </p:spTree>
  </p:cSld>
  <p:timing>
    <p:tnLst>
      <p:par>
        <p:cTn id="148" dur="indefinite" restart="never" nodeType="tmRoot">
          <p:childTnLst>
            <p:seq>
              <p:cTn id="149" dur="indefinite" nodeType="mainSeq">
                <p:childTnLst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457200" y="205920"/>
            <a:ext cx="399420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Chassis</a:t>
            </a:r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457200" y="1200240"/>
            <a:ext cx="4993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Materials: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Carboard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Plastic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Sheet metal (sharp ouch!)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Fabrication: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3D printing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laser cutting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</p:txBody>
      </p:sp>
      <p:pic>
        <p:nvPicPr>
          <p:cNvPr id="205" name="Shape 74" descr=""/>
          <p:cNvPicPr/>
          <p:nvPr/>
        </p:nvPicPr>
        <p:blipFill>
          <a:blip r:embed="rId1"/>
          <a:stretch/>
        </p:blipFill>
        <p:spPr>
          <a:xfrm>
            <a:off x="6127560" y="1715040"/>
            <a:ext cx="2189880" cy="1585440"/>
          </a:xfrm>
          <a:prstGeom prst="rect">
            <a:avLst/>
          </a:prstGeom>
          <a:ln>
            <a:noFill/>
          </a:ln>
        </p:spPr>
      </p:pic>
      <p:pic>
        <p:nvPicPr>
          <p:cNvPr id="206" name="Shape 75" descr=""/>
          <p:cNvPicPr/>
          <p:nvPr/>
        </p:nvPicPr>
        <p:blipFill>
          <a:blip r:embed="rId2"/>
          <a:srcRect l="0" t="16203" r="0" b="0"/>
          <a:stretch/>
        </p:blipFill>
        <p:spPr>
          <a:xfrm>
            <a:off x="5970240" y="3245760"/>
            <a:ext cx="2592000" cy="1897560"/>
          </a:xfrm>
          <a:prstGeom prst="rect">
            <a:avLst/>
          </a:prstGeom>
          <a:ln>
            <a:noFill/>
          </a:ln>
        </p:spPr>
      </p:pic>
      <p:pic>
        <p:nvPicPr>
          <p:cNvPr id="207" name="Shape 76" descr=""/>
          <p:cNvPicPr/>
          <p:nvPr/>
        </p:nvPicPr>
        <p:blipFill>
          <a:blip r:embed="rId3"/>
          <a:stretch/>
        </p:blipFill>
        <p:spPr>
          <a:xfrm>
            <a:off x="5970240" y="0"/>
            <a:ext cx="2741760" cy="178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Shape 1"/>
          <p:cNvSpPr txBox="1"/>
          <p:nvPr/>
        </p:nvSpPr>
        <p:spPr>
          <a:xfrm>
            <a:off x="457200" y="279000"/>
            <a:ext cx="4107600" cy="78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trike="noStrike">
                <a:solidFill>
                  <a:srgbClr val="000000"/>
                </a:solidFill>
                <a:latin typeface="Arial"/>
                <a:ea typeface="Arial"/>
              </a:rPr>
              <a:t>Step 1:  Assign some variables</a:t>
            </a:r>
            <a:endParaRPr/>
          </a:p>
        </p:txBody>
      </p:sp>
      <p:sp>
        <p:nvSpPr>
          <p:cNvPr id="589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Create servo assignments. We need assignments for the left and right servos.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Set directional variables for the servos. We will need to tell each servo how to rotate forward, backwards, and stop. 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Put these variables </a:t>
            </a:r>
            <a:r>
              <a:rPr b="1" lang="en-US" strike="noStrike">
                <a:solidFill>
                  <a:srgbClr val="000000"/>
                </a:solidFill>
                <a:latin typeface="Arial"/>
              </a:rPr>
              <a:t>above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the </a:t>
            </a:r>
            <a:r>
              <a:rPr b="1" lang="en-US" strike="noStrike">
                <a:solidFill>
                  <a:srgbClr val="000000"/>
                </a:solidFill>
                <a:latin typeface="Arial"/>
              </a:rPr>
              <a:t>setup()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function. </a:t>
            </a:r>
            <a:endParaRPr/>
          </a:p>
        </p:txBody>
      </p:sp>
      <p:sp>
        <p:nvSpPr>
          <p:cNvPr id="590" name="CustomShape 3"/>
          <p:cNvSpPr/>
          <p:nvPr/>
        </p:nvSpPr>
        <p:spPr>
          <a:xfrm>
            <a:off x="5317920" y="0"/>
            <a:ext cx="382572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#include &lt;Servo.h&gt;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Servo rightServo;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Servo leftServo;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const int rightForward = 0;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const int rightBackward = 180;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const int leftForward = 180;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const int leftBackward = 0;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const int brake = 90;</a:t>
            </a:r>
            <a:endParaRPr/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extShape 1"/>
          <p:cNvSpPr txBox="1"/>
          <p:nvPr/>
        </p:nvSpPr>
        <p:spPr>
          <a:xfrm>
            <a:off x="457200" y="2143080"/>
            <a:ext cx="65840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Step 1 Code Check</a:t>
            </a:r>
            <a:endParaRPr/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685800" y="1583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Step 2: Movement Functions</a:t>
            </a:r>
            <a:endParaRPr/>
          </a:p>
        </p:txBody>
      </p:sp>
      <p:sp>
        <p:nvSpPr>
          <p:cNvPr id="593" name="TextShape 2"/>
          <p:cNvSpPr txBox="1"/>
          <p:nvPr/>
        </p:nvSpPr>
        <p:spPr>
          <a:xfrm>
            <a:off x="685800" y="284004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/>
          </a:p>
        </p:txBody>
      </p:sp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Shape 1"/>
          <p:cNvSpPr txBox="1"/>
          <p:nvPr/>
        </p:nvSpPr>
        <p:spPr>
          <a:xfrm>
            <a:off x="457200" y="279000"/>
            <a:ext cx="4107600" cy="78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trike="noStrike">
                <a:solidFill>
                  <a:srgbClr val="000000"/>
                </a:solidFill>
                <a:latin typeface="Arial"/>
                <a:ea typeface="Arial"/>
              </a:rPr>
              <a:t>Step 2:Movement functions</a:t>
            </a:r>
            <a:endParaRPr/>
          </a:p>
        </p:txBody>
      </p:sp>
      <p:sp>
        <p:nvSpPr>
          <p:cNvPr id="595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Create a new function that will be used for forward movement.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This forward function needs to control both left and right servos.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This will happen </a:t>
            </a:r>
            <a:r>
              <a:rPr b="1" lang="en-US" strike="noStrike">
                <a:solidFill>
                  <a:srgbClr val="000000"/>
                </a:solidFill>
                <a:latin typeface="Arial"/>
              </a:rPr>
              <a:t>below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the </a:t>
            </a:r>
            <a:r>
              <a:rPr b="1" lang="en-US" strike="noStrike">
                <a:solidFill>
                  <a:srgbClr val="000000"/>
                </a:solidFill>
                <a:latin typeface="Arial"/>
              </a:rPr>
              <a:t>loop()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function. </a:t>
            </a:r>
            <a:endParaRPr/>
          </a:p>
        </p:txBody>
      </p:sp>
      <p:sp>
        <p:nvSpPr>
          <p:cNvPr id="596" name="CustomShape 3"/>
          <p:cNvSpPr/>
          <p:nvPr/>
        </p:nvSpPr>
        <p:spPr>
          <a:xfrm>
            <a:off x="5346000" y="0"/>
            <a:ext cx="379764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void forward()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rightServo.write(rightForward);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leftServo.write(leftForward);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</p:txBody>
      </p:sp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457200" y="2143080"/>
            <a:ext cx="65840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Step 2 Code Check</a:t>
            </a:r>
            <a:endParaRPr/>
          </a:p>
        </p:txBody>
      </p:sp>
    </p:spTree>
  </p:cSld>
  <p:timing>
    <p:tnLst>
      <p:par>
        <p:cTn id="177" dur="indefinite" restart="never" nodeType="tmRoot">
          <p:childTnLst>
            <p:seq>
              <p:cTn id="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Shape 1"/>
          <p:cNvSpPr txBox="1"/>
          <p:nvPr/>
        </p:nvSpPr>
        <p:spPr>
          <a:xfrm>
            <a:off x="685800" y="1583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Step 3: Moving the Robot</a:t>
            </a:r>
            <a:endParaRPr/>
          </a:p>
        </p:txBody>
      </p:sp>
      <p:sp>
        <p:nvSpPr>
          <p:cNvPr id="599" name="TextShape 2"/>
          <p:cNvSpPr txBox="1"/>
          <p:nvPr/>
        </p:nvSpPr>
        <p:spPr>
          <a:xfrm>
            <a:off x="685800" y="284004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/>
          </a:p>
        </p:txBody>
      </p:sp>
    </p:spTree>
  </p:cSld>
  <p:timing>
    <p:tnLst>
      <p:par>
        <p:cTn id="179" dur="indefinite" restart="never" nodeType="tmRoot">
          <p:childTnLst>
            <p:seq>
              <p:cTn id="1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Shape 1"/>
          <p:cNvSpPr txBox="1"/>
          <p:nvPr/>
        </p:nvSpPr>
        <p:spPr>
          <a:xfrm>
            <a:off x="457200" y="279000"/>
            <a:ext cx="4107600" cy="78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trike="noStrike">
                <a:solidFill>
                  <a:srgbClr val="000000"/>
                </a:solidFill>
                <a:latin typeface="Arial"/>
                <a:ea typeface="Arial"/>
              </a:rPr>
              <a:t>Step 3: Moving the Robot</a:t>
            </a:r>
            <a:endParaRPr/>
          </a:p>
        </p:txBody>
      </p:sp>
      <p:sp>
        <p:nvSpPr>
          <p:cNvPr id="601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We need to attach the pins to the servo objects.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This only needs to happen once in the setup function.</a:t>
            </a:r>
            <a:endParaRPr/>
          </a:p>
        </p:txBody>
      </p:sp>
      <p:sp>
        <p:nvSpPr>
          <p:cNvPr id="602" name="CustomShape 3"/>
          <p:cNvSpPr/>
          <p:nvPr/>
        </p:nvSpPr>
        <p:spPr>
          <a:xfrm>
            <a:off x="5408640" y="6840"/>
            <a:ext cx="373500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void setup()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rightServo.attach(6);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leftServo.attach(5);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81" dur="indefinite" restart="never" nodeType="tmRoot">
          <p:childTnLst>
            <p:seq>
              <p:cTn id="1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457200" y="279000"/>
            <a:ext cx="4107600" cy="78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trike="noStrike">
                <a:solidFill>
                  <a:srgbClr val="000000"/>
                </a:solidFill>
                <a:latin typeface="Arial"/>
                <a:ea typeface="Arial"/>
              </a:rPr>
              <a:t>Step 3: Moving the Robot</a:t>
            </a:r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Now call the forward function in the main loop function. </a:t>
            </a:r>
            <a:endParaRPr/>
          </a:p>
        </p:txBody>
      </p:sp>
      <p:sp>
        <p:nvSpPr>
          <p:cNvPr id="605" name="CustomShape 3"/>
          <p:cNvSpPr/>
          <p:nvPr/>
        </p:nvSpPr>
        <p:spPr>
          <a:xfrm>
            <a:off x="5485320" y="0"/>
            <a:ext cx="365796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void loop()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forward();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</p:txBody>
      </p:sp>
    </p:spTree>
  </p:cSld>
  <p:timing>
    <p:tnLst>
      <p:par>
        <p:cTn id="183" dur="indefinite" restart="never" nodeType="tmRoot">
          <p:childTnLst>
            <p:seq>
              <p:cTn id="1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extShape 1"/>
          <p:cNvSpPr txBox="1"/>
          <p:nvPr/>
        </p:nvSpPr>
        <p:spPr>
          <a:xfrm>
            <a:off x="457200" y="2143080"/>
            <a:ext cx="65840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Step 3 Code Check</a:t>
            </a:r>
            <a:endParaRPr/>
          </a:p>
        </p:txBody>
      </p:sp>
    </p:spTree>
  </p:cSld>
  <p:timing>
    <p:tnLst>
      <p:par>
        <p:cTn id="185" dur="indefinite" restart="never" nodeType="tmRoot">
          <p:childTnLst>
            <p:seq>
              <p:cTn id="1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Shape 1"/>
          <p:cNvSpPr txBox="1"/>
          <p:nvPr/>
        </p:nvSpPr>
        <p:spPr>
          <a:xfrm>
            <a:off x="685800" y="1583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Step 4: Save &amp; Upload</a:t>
            </a:r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685800" y="284004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/>
          </a:p>
        </p:txBody>
      </p:sp>
    </p:spTree>
  </p:cSld>
  <p:timing>
    <p:tnLst>
      <p:par>
        <p:cTn id="187" dur="indefinite" restart="never" nodeType="tmRoot">
          <p:childTnLst>
            <p:seq>
              <p:cTn id="1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Design v1</a:t>
            </a:r>
            <a:endParaRPr/>
          </a:p>
        </p:txBody>
      </p:sp>
      <p:pic>
        <p:nvPicPr>
          <p:cNvPr id="209" name="Shape 83" descr=""/>
          <p:cNvPicPr/>
          <p:nvPr/>
        </p:nvPicPr>
        <p:blipFill>
          <a:blip r:embed="rId1"/>
          <a:srcRect l="5863" t="0" r="0" b="0"/>
          <a:stretch/>
        </p:blipFill>
        <p:spPr>
          <a:xfrm>
            <a:off x="6263280" y="1063440"/>
            <a:ext cx="2880360" cy="4079880"/>
          </a:xfrm>
          <a:prstGeom prst="rect">
            <a:avLst/>
          </a:prstGeom>
          <a:ln>
            <a:noFill/>
          </a:ln>
        </p:spPr>
      </p:pic>
      <p:pic>
        <p:nvPicPr>
          <p:cNvPr id="210" name="Shape 84" descr=""/>
          <p:cNvPicPr/>
          <p:nvPr/>
        </p:nvPicPr>
        <p:blipFill>
          <a:blip r:embed="rId2"/>
          <a:stretch/>
        </p:blipFill>
        <p:spPr>
          <a:xfrm>
            <a:off x="3099960" y="1063440"/>
            <a:ext cx="3059640" cy="4079880"/>
          </a:xfrm>
          <a:prstGeom prst="rect">
            <a:avLst/>
          </a:prstGeom>
          <a:ln>
            <a:noFill/>
          </a:ln>
        </p:spPr>
      </p:pic>
      <p:sp>
        <p:nvSpPr>
          <p:cNvPr id="211" name="CustomShape 2"/>
          <p:cNvSpPr/>
          <p:nvPr/>
        </p:nvSpPr>
        <p:spPr>
          <a:xfrm>
            <a:off x="239040" y="1063440"/>
            <a:ext cx="2784600" cy="40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3D printed chassis and wheels from thingiverse.com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Arduino Uno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Ultrasonic Sensor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2 Continuous Servos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2 x 9v battery packs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Jumper wires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O-rings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Breadboard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1 marble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Step 4: Save &amp; Upload</a:t>
            </a:r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57200" y="1200240"/>
            <a:ext cx="8229240" cy="899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Save and upload the code to the Arduino.</a:t>
            </a:r>
            <a:endParaRPr/>
          </a:p>
        </p:txBody>
      </p:sp>
      <p:pic>
        <p:nvPicPr>
          <p:cNvPr id="611" name="Shape 741" descr=""/>
          <p:cNvPicPr/>
          <p:nvPr/>
        </p:nvPicPr>
        <p:blipFill>
          <a:blip r:embed="rId1"/>
          <a:stretch/>
        </p:blipFill>
        <p:spPr>
          <a:xfrm>
            <a:off x="4433040" y="2643840"/>
            <a:ext cx="218880" cy="218880"/>
          </a:xfrm>
          <a:prstGeom prst="rect">
            <a:avLst/>
          </a:prstGeom>
          <a:ln>
            <a:noFill/>
          </a:ln>
        </p:spPr>
      </p:pic>
      <p:pic>
        <p:nvPicPr>
          <p:cNvPr id="612" name="Shape 742" descr=""/>
          <p:cNvPicPr/>
          <p:nvPr/>
        </p:nvPicPr>
        <p:blipFill>
          <a:blip r:embed="rId2"/>
          <a:stretch/>
        </p:blipFill>
        <p:spPr>
          <a:xfrm>
            <a:off x="4433040" y="3092040"/>
            <a:ext cx="218880" cy="218880"/>
          </a:xfrm>
          <a:prstGeom prst="rect">
            <a:avLst/>
          </a:prstGeom>
          <a:ln>
            <a:noFill/>
          </a:ln>
        </p:spPr>
      </p:pic>
      <p:sp>
        <p:nvSpPr>
          <p:cNvPr id="613" name="CustomShape 3"/>
          <p:cNvSpPr/>
          <p:nvPr/>
        </p:nvSpPr>
        <p:spPr>
          <a:xfrm>
            <a:off x="2939760" y="2560320"/>
            <a:ext cx="2999520" cy="3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Verify the code</a:t>
            </a:r>
            <a:endParaRPr/>
          </a:p>
        </p:txBody>
      </p:sp>
      <p:sp>
        <p:nvSpPr>
          <p:cNvPr id="614" name="CustomShape 4"/>
          <p:cNvSpPr/>
          <p:nvPr/>
        </p:nvSpPr>
        <p:spPr>
          <a:xfrm>
            <a:off x="2939760" y="2946600"/>
            <a:ext cx="2999520" cy="4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Upload code</a:t>
            </a:r>
            <a:endParaRPr/>
          </a:p>
        </p:txBody>
      </p:sp>
    </p:spTree>
  </p:cSld>
  <p:timing>
    <p:tnLst>
      <p:par>
        <p:cTn id="189" dur="indefinite" restart="never" nodeType="tmRoot">
          <p:childTnLst>
            <p:seq>
              <p:cTn id="1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extShape 1"/>
          <p:cNvSpPr txBox="1"/>
          <p:nvPr/>
        </p:nvSpPr>
        <p:spPr>
          <a:xfrm>
            <a:off x="685800" y="1583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Step 5: More movement</a:t>
            </a:r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685800" y="284004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/>
          </a:p>
        </p:txBody>
      </p:sp>
    </p:spTree>
  </p:cSld>
  <p:timing>
    <p:tnLst>
      <p:par>
        <p:cTn id="191" dur="indefinite" restart="never" nodeType="tmRoot">
          <p:childTnLst>
            <p:seq>
              <p:cTn id="1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Step 5: More movement</a:t>
            </a:r>
            <a:endParaRPr/>
          </a:p>
        </p:txBody>
      </p:sp>
      <p:sp>
        <p:nvSpPr>
          <p:cNvPr id="618" name="CustomShape 2"/>
          <p:cNvSpPr/>
          <p:nvPr/>
        </p:nvSpPr>
        <p:spPr>
          <a:xfrm>
            <a:off x="457200" y="1213920"/>
            <a:ext cx="3979080" cy="4005360"/>
          </a:xfrm>
          <a:prstGeom prst="rect">
            <a:avLst/>
          </a:prstGeom>
          <a:solidFill>
            <a:srgbClr val="5bc2c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void backward()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rightServo.write(rightBackward);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leftServo.write(leftBackward);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void left()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rightServo.write(rightForward);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leftServo.write(leftBackward);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</p:txBody>
      </p:sp>
      <p:sp>
        <p:nvSpPr>
          <p:cNvPr id="619" name="CustomShape 3"/>
          <p:cNvSpPr/>
          <p:nvPr/>
        </p:nvSpPr>
        <p:spPr>
          <a:xfrm>
            <a:off x="4707360" y="1137600"/>
            <a:ext cx="3979080" cy="4005360"/>
          </a:xfrm>
          <a:prstGeom prst="rect">
            <a:avLst/>
          </a:prstGeom>
          <a:solidFill>
            <a:srgbClr val="5bc2c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void right()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rightServo.write(rightBackward);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leftServo.write(leftForward);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void allStop()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rightServo.write(brake);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leftServo.write(brake);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</p:txBody>
      </p:sp>
      <p:sp>
        <p:nvSpPr>
          <p:cNvPr id="620" name="CustomShape 4"/>
          <p:cNvSpPr/>
          <p:nvPr/>
        </p:nvSpPr>
        <p:spPr>
          <a:xfrm>
            <a:off x="3661200" y="1137600"/>
            <a:ext cx="77508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CODE</a:t>
            </a:r>
            <a:endParaRPr/>
          </a:p>
        </p:txBody>
      </p:sp>
      <p:sp>
        <p:nvSpPr>
          <p:cNvPr id="621" name="CustomShape 5"/>
          <p:cNvSpPr/>
          <p:nvPr/>
        </p:nvSpPr>
        <p:spPr>
          <a:xfrm>
            <a:off x="7911360" y="1137600"/>
            <a:ext cx="77508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Arial"/>
                <a:ea typeface="Arial"/>
              </a:rPr>
              <a:t>CODE</a:t>
            </a:r>
            <a:endParaRPr/>
          </a:p>
        </p:txBody>
      </p:sp>
    </p:spTree>
  </p:cSld>
  <p:timing>
    <p:tnLst>
      <p:par>
        <p:cTn id="193" dur="indefinite" restart="never" nodeType="tmRoot">
          <p:childTnLst>
            <p:seq>
              <p:cTn id="1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extShape 1"/>
          <p:cNvSpPr txBox="1"/>
          <p:nvPr/>
        </p:nvSpPr>
        <p:spPr>
          <a:xfrm>
            <a:off x="457200" y="279000"/>
            <a:ext cx="4663080" cy="78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trike="noStrike">
                <a:solidFill>
                  <a:srgbClr val="000000"/>
                </a:solidFill>
                <a:latin typeface="Arial"/>
                <a:ea typeface="Arial"/>
              </a:rPr>
              <a:t>Step 5: More movement</a:t>
            </a:r>
            <a:endParaRPr/>
          </a:p>
        </p:txBody>
      </p:sp>
      <p:sp>
        <p:nvSpPr>
          <p:cNvPr id="623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Now we are going to tell the robot to start moving sequentially through our movement functions.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Call the movement functions </a:t>
            </a:r>
            <a:r>
              <a:rPr b="1" lang="en-US" sz="2200" strike="noStrike">
                <a:solidFill>
                  <a:srgbClr val="000000"/>
                </a:solidFill>
                <a:latin typeface="Arial"/>
              </a:rPr>
              <a:t>inside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the </a:t>
            </a:r>
            <a:r>
              <a:rPr b="1" lang="en-US" sz="2200" strike="noStrike">
                <a:solidFill>
                  <a:srgbClr val="000000"/>
                </a:solidFill>
                <a:latin typeface="Arial"/>
              </a:rPr>
              <a:t>loop()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function.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200" strike="noStrike">
                <a:solidFill>
                  <a:srgbClr val="000000"/>
                </a:solidFill>
                <a:latin typeface="Arial"/>
              </a:rPr>
              <a:t>Save and upload. </a:t>
            </a:r>
            <a:endParaRPr/>
          </a:p>
        </p:txBody>
      </p:sp>
      <p:sp>
        <p:nvSpPr>
          <p:cNvPr id="624" name="CustomShape 3"/>
          <p:cNvSpPr/>
          <p:nvPr/>
        </p:nvSpPr>
        <p:spPr>
          <a:xfrm>
            <a:off x="5534280" y="0"/>
            <a:ext cx="360936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forward();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delay(2000);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backward();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delay(2000);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left();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delay(2000);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right();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delay(2000);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allStop();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Arial"/>
                <a:ea typeface="Arial"/>
              </a:rPr>
              <a:t>delay(2000);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95" dur="indefinite" restart="never" nodeType="tmRoot">
          <p:childTnLst>
            <p:seq>
              <p:cTn id="1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extShape 1"/>
          <p:cNvSpPr txBox="1"/>
          <p:nvPr/>
        </p:nvSpPr>
        <p:spPr>
          <a:xfrm>
            <a:off x="457200" y="2143080"/>
            <a:ext cx="65840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Step 5 Code Check</a:t>
            </a:r>
            <a:endParaRPr/>
          </a:p>
        </p:txBody>
      </p:sp>
    </p:spTree>
  </p:cSld>
  <p:timing>
    <p:tnLst>
      <p:par>
        <p:cTn id="197" dur="indefinite" restart="never" nodeType="tmRoot">
          <p:childTnLst>
            <p:seq>
              <p:cTn id="1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Shape 1"/>
          <p:cNvSpPr txBox="1"/>
          <p:nvPr/>
        </p:nvSpPr>
        <p:spPr>
          <a:xfrm>
            <a:off x="685800" y="1583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Step 6: IR Sensor</a:t>
            </a:r>
            <a:endParaRPr/>
          </a:p>
        </p:txBody>
      </p:sp>
      <p:sp>
        <p:nvSpPr>
          <p:cNvPr id="627" name="TextShape 2"/>
          <p:cNvSpPr txBox="1"/>
          <p:nvPr/>
        </p:nvSpPr>
        <p:spPr>
          <a:xfrm>
            <a:off x="685800" y="284004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/>
          </a:p>
        </p:txBody>
      </p:sp>
    </p:spTree>
  </p:cSld>
  <p:timing>
    <p:tnLst>
      <p:par>
        <p:cTn id="199" dur="indefinite" restart="never" nodeType="tmRoot">
          <p:childTnLst>
            <p:seq>
              <p:cTn id="2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Shape 782" descr=""/>
          <p:cNvPicPr/>
          <p:nvPr/>
        </p:nvPicPr>
        <p:blipFill>
          <a:blip r:embed="rId1"/>
          <a:srcRect l="0" t="15314" r="0" b="23055"/>
          <a:stretch/>
        </p:blipFill>
        <p:spPr>
          <a:xfrm>
            <a:off x="1854000" y="2925720"/>
            <a:ext cx="3994200" cy="1999800"/>
          </a:xfrm>
          <a:prstGeom prst="rect">
            <a:avLst/>
          </a:prstGeom>
          <a:ln>
            <a:noFill/>
          </a:ln>
        </p:spPr>
      </p:pic>
      <p:sp>
        <p:nvSpPr>
          <p:cNvPr id="62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Step 6: IR Sensor</a:t>
            </a:r>
            <a:endParaRPr/>
          </a:p>
        </p:txBody>
      </p:sp>
      <p:sp>
        <p:nvSpPr>
          <p:cNvPr id="630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Used to measure the distance of an object from robot.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Sends out a signal and then looks for reflected IR light.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3 Wires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Red = 5v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Black = Ground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White = Signal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31" name="Shape 785" descr=""/>
          <p:cNvPicPr/>
          <p:nvPr/>
        </p:nvPicPr>
        <p:blipFill>
          <a:blip r:embed="rId2"/>
          <a:stretch/>
        </p:blipFill>
        <p:spPr>
          <a:xfrm>
            <a:off x="5631840" y="0"/>
            <a:ext cx="351180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1" dur="indefinite" restart="never" nodeType="tmRoot">
          <p:childTnLst>
            <p:seq>
              <p:cTn id="2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extShape 1"/>
          <p:cNvSpPr txBox="1"/>
          <p:nvPr/>
        </p:nvSpPr>
        <p:spPr>
          <a:xfrm>
            <a:off x="457200" y="279000"/>
            <a:ext cx="4107600" cy="78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trike="noStrike">
                <a:solidFill>
                  <a:srgbClr val="000000"/>
                </a:solidFill>
                <a:latin typeface="Arial"/>
                <a:ea typeface="Arial"/>
              </a:rPr>
              <a:t>Step 6: IR Sensor</a:t>
            </a:r>
            <a:endParaRPr/>
          </a:p>
        </p:txBody>
      </p:sp>
      <p:sp>
        <p:nvSpPr>
          <p:cNvPr id="633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Assign new variables for the IR sensor and range.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Set the </a:t>
            </a:r>
            <a:r>
              <a:rPr b="1" lang="en-US" strike="noStrike">
                <a:solidFill>
                  <a:srgbClr val="000000"/>
                </a:solidFill>
                <a:latin typeface="Arial"/>
              </a:rPr>
              <a:t>irSensor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to 0 because the sensor is on analog 0.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Set </a:t>
            </a:r>
            <a:r>
              <a:rPr b="1" lang="en-US" strike="noStrike">
                <a:solidFill>
                  <a:srgbClr val="000000"/>
                </a:solidFill>
                <a:latin typeface="Arial"/>
              </a:rPr>
              <a:t>range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to the distance target range you want the robot to react to a detected obstacle.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Put this </a:t>
            </a:r>
            <a:r>
              <a:rPr b="1" lang="en-US" strike="noStrike">
                <a:solidFill>
                  <a:srgbClr val="000000"/>
                </a:solidFill>
                <a:latin typeface="Arial"/>
              </a:rPr>
              <a:t>above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the </a:t>
            </a:r>
            <a:r>
              <a:rPr b="1" lang="en-US" strike="noStrike">
                <a:solidFill>
                  <a:srgbClr val="000000"/>
                </a:solidFill>
                <a:latin typeface="Arial"/>
              </a:rPr>
              <a:t>setup()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function.</a:t>
            </a:r>
            <a:endParaRPr/>
          </a:p>
        </p:txBody>
      </p:sp>
      <p:sp>
        <p:nvSpPr>
          <p:cNvPr id="634" name="CustomShape 3"/>
          <p:cNvSpPr/>
          <p:nvPr/>
        </p:nvSpPr>
        <p:spPr>
          <a:xfrm>
            <a:off x="5889240" y="0"/>
            <a:ext cx="325476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const int irSensor = 0;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int range = 15;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03" dur="indefinite" restart="never" nodeType="tmRoot">
          <p:childTnLst>
            <p:seq>
              <p:cTn id="2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Shape 1"/>
          <p:cNvSpPr txBox="1"/>
          <p:nvPr/>
        </p:nvSpPr>
        <p:spPr>
          <a:xfrm>
            <a:off x="457200" y="279000"/>
            <a:ext cx="4107600" cy="78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trike="noStrike">
                <a:solidFill>
                  <a:srgbClr val="000000"/>
                </a:solidFill>
                <a:latin typeface="Arial"/>
                <a:ea typeface="Arial"/>
              </a:rPr>
              <a:t>Step 6: IR Sensor</a:t>
            </a:r>
            <a:endParaRPr/>
          </a:p>
        </p:txBody>
      </p:sp>
      <p:sp>
        <p:nvSpPr>
          <p:cNvPr id="636" name="CustomShape 2"/>
          <p:cNvSpPr/>
          <p:nvPr/>
        </p:nvSpPr>
        <p:spPr>
          <a:xfrm>
            <a:off x="579240" y="1448280"/>
            <a:ext cx="4247640" cy="328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Create a new function that will initiate the IR Sensor and return a calculated measurement.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Put this new function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below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the main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loop()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function.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37" name="CustomShape 3"/>
          <p:cNvSpPr/>
          <p:nvPr/>
        </p:nvSpPr>
        <p:spPr>
          <a:xfrm>
            <a:off x="5420160" y="0"/>
            <a:ext cx="372348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int getRange()</a:t>
            </a:r>
            <a:endParaRPr/>
          </a:p>
          <a:p>
            <a:pPr>
              <a:lnSpc>
                <a:spcPct val="100000"/>
              </a:lnSpc>
            </a:pP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 strike="noStrike">
                <a:solidFill>
                  <a:srgbClr val="000000"/>
                </a:solidFill>
                <a:latin typeface="Arial"/>
                <a:ea typeface="Arial"/>
              </a:rPr>
              <a:t>int sensorValue = analogRead(irSensor);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float distance = 5262.1/sensorValue;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Serial.print(“Distance: ”);</a:t>
            </a:r>
            <a:endParaRPr/>
          </a:p>
          <a:p>
            <a:pPr>
              <a:lnSpc>
                <a:spcPct val="100000"/>
              </a:lnSpc>
            </a:pP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Serial.print(distance);</a:t>
            </a:r>
            <a:endParaRPr/>
          </a:p>
          <a:p>
            <a:pPr>
              <a:lnSpc>
                <a:spcPct val="100000"/>
              </a:lnSpc>
            </a:pP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Serial.println(“ cm”);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return distance;</a:t>
            </a:r>
            <a:endParaRPr/>
          </a:p>
          <a:p>
            <a:pPr>
              <a:lnSpc>
                <a:spcPct val="100000"/>
              </a:lnSpc>
            </a:pPr>
            <a:r>
              <a:rPr lang="en-US" sz="1500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</p:txBody>
      </p:sp>
    </p:spTree>
  </p:cSld>
  <p:timing>
    <p:tnLst>
      <p:par>
        <p:cTn id="205" dur="indefinite" restart="never" nodeType="tmRoot">
          <p:childTnLst>
            <p:seq>
              <p:cTn id="2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Calibrating IR sensor</a:t>
            </a:r>
            <a:endParaRPr/>
          </a:p>
        </p:txBody>
      </p:sp>
      <p:pic>
        <p:nvPicPr>
          <p:cNvPr id="639" name="Shape 805" descr=""/>
          <p:cNvPicPr/>
          <p:nvPr/>
        </p:nvPicPr>
        <p:blipFill>
          <a:blip r:embed="rId1"/>
          <a:stretch/>
        </p:blipFill>
        <p:spPr>
          <a:xfrm>
            <a:off x="85680" y="1063440"/>
            <a:ext cx="8974080" cy="3734640"/>
          </a:xfrm>
          <a:prstGeom prst="rect">
            <a:avLst/>
          </a:prstGeom>
          <a:ln>
            <a:noFill/>
          </a:ln>
        </p:spPr>
      </p:pic>
      <p:sp>
        <p:nvSpPr>
          <p:cNvPr id="640" name="CustomShape 2"/>
          <p:cNvSpPr/>
          <p:nvPr/>
        </p:nvSpPr>
        <p:spPr>
          <a:xfrm>
            <a:off x="6486480" y="1962000"/>
            <a:ext cx="1275840" cy="561600"/>
          </a:xfrm>
          <a:prstGeom prst="rect">
            <a:avLst/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3"/>
          <p:cNvSpPr/>
          <p:nvPr/>
        </p:nvSpPr>
        <p:spPr>
          <a:xfrm>
            <a:off x="1743120" y="1724040"/>
            <a:ext cx="1180800" cy="3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1000" strike="noStrike">
                <a:solidFill>
                  <a:srgbClr val="000000"/>
                </a:solidFill>
                <a:latin typeface="Arial"/>
                <a:ea typeface="Arial"/>
              </a:rPr>
              <a:t>(mm)</a:t>
            </a:r>
            <a:endParaRPr/>
          </a:p>
        </p:txBody>
      </p:sp>
      <p:sp>
        <p:nvSpPr>
          <p:cNvPr id="642" name="CustomShape 4"/>
          <p:cNvSpPr/>
          <p:nvPr/>
        </p:nvSpPr>
        <p:spPr>
          <a:xfrm rot="8492400">
            <a:off x="4848120" y="1371960"/>
            <a:ext cx="1771560" cy="352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5"/>
          <p:cNvSpPr/>
          <p:nvPr/>
        </p:nvSpPr>
        <p:spPr>
          <a:xfrm>
            <a:off x="6423120" y="672840"/>
            <a:ext cx="2076120" cy="3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Excel - add “trendline”</a:t>
            </a:r>
            <a:endParaRPr/>
          </a:p>
        </p:txBody>
      </p:sp>
    </p:spTree>
  </p:cSld>
  <p:timing>
    <p:tnLst>
      <p:par>
        <p:cTn id="207" dur="indefinite" restart="never" nodeType="tmRoot">
          <p:childTnLst>
            <p:seq>
              <p:cTn id="2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Design v2</a:t>
            </a:r>
            <a:endParaRPr/>
          </a:p>
        </p:txBody>
      </p:sp>
      <p:pic>
        <p:nvPicPr>
          <p:cNvPr id="213" name="Shape 91" descr=""/>
          <p:cNvPicPr/>
          <p:nvPr/>
        </p:nvPicPr>
        <p:blipFill>
          <a:blip r:embed="rId1"/>
          <a:stretch/>
        </p:blipFill>
        <p:spPr>
          <a:xfrm>
            <a:off x="5907240" y="827640"/>
            <a:ext cx="3236400" cy="431532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239040" y="1063440"/>
            <a:ext cx="2784600" cy="40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Custom 3D printed chassis. Faster print time.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Wheels from thingiverse.com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Arduino Uno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2 Continuous Servos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Sonic Sensor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2 x 9v battery packs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Jumper wires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O-rings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Breadboard</a:t>
            </a:r>
            <a:endParaRPr/>
          </a:p>
        </p:txBody>
      </p:sp>
      <p:pic>
        <p:nvPicPr>
          <p:cNvPr id="215" name="Shape 93" descr=""/>
          <p:cNvPicPr/>
          <p:nvPr/>
        </p:nvPicPr>
        <p:blipFill>
          <a:blip r:embed="rId2"/>
          <a:srcRect l="0" t="0" r="4131" b="0"/>
          <a:stretch/>
        </p:blipFill>
        <p:spPr>
          <a:xfrm>
            <a:off x="2734200" y="827640"/>
            <a:ext cx="3102840" cy="431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TextShape 1"/>
          <p:cNvSpPr txBox="1"/>
          <p:nvPr/>
        </p:nvSpPr>
        <p:spPr>
          <a:xfrm>
            <a:off x="457200" y="279000"/>
            <a:ext cx="4711320" cy="78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trike="noStrike">
                <a:solidFill>
                  <a:srgbClr val="000000"/>
                </a:solidFill>
                <a:latin typeface="Arial"/>
                <a:ea typeface="Arial"/>
              </a:rPr>
              <a:t>Step 6: IR Sensor</a:t>
            </a:r>
            <a:endParaRPr/>
          </a:p>
        </p:txBody>
      </p:sp>
      <p:sp>
        <p:nvSpPr>
          <p:cNvPr id="645" name="CustomShape 2"/>
          <p:cNvSpPr/>
          <p:nvPr/>
        </p:nvSpPr>
        <p:spPr>
          <a:xfrm>
            <a:off x="579240" y="1448280"/>
            <a:ext cx="4247640" cy="328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We need to initialize the Serial library to allow the Arduino to send serial communication to the computer for troubleshooting.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Add the Serial line to the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setup()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function.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Save and upload. </a:t>
            </a:r>
            <a:endParaRPr/>
          </a:p>
        </p:txBody>
      </p:sp>
      <p:sp>
        <p:nvSpPr>
          <p:cNvPr id="646" name="CustomShape 3"/>
          <p:cNvSpPr/>
          <p:nvPr/>
        </p:nvSpPr>
        <p:spPr>
          <a:xfrm>
            <a:off x="5168880" y="27000"/>
            <a:ext cx="397476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void setup()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Serial.begin(9600);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rightServo.attach(6);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leftServo.attach(5);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</p:txBody>
      </p:sp>
    </p:spTree>
  </p:cSld>
  <p:timing>
    <p:tnLst>
      <p:par>
        <p:cTn id="209" dur="indefinite" restart="never" nodeType="tmRoot">
          <p:childTnLst>
            <p:seq>
              <p:cTn id="2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457200" y="2143080"/>
            <a:ext cx="65840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Step 6 Code Check</a:t>
            </a:r>
            <a:endParaRPr/>
          </a:p>
        </p:txBody>
      </p:sp>
    </p:spTree>
  </p:cSld>
  <p:timing>
    <p:tnLst>
      <p:par>
        <p:cTn id="211" dur="indefinite" restart="never" nodeType="tmRoot">
          <p:childTnLst>
            <p:seq>
              <p:cTn id="2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extShape 1"/>
          <p:cNvSpPr txBox="1"/>
          <p:nvPr/>
        </p:nvSpPr>
        <p:spPr>
          <a:xfrm>
            <a:off x="457200" y="2143080"/>
            <a:ext cx="65840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Step 7: Avoidance Logic</a:t>
            </a:r>
            <a:endParaRPr/>
          </a:p>
        </p:txBody>
      </p:sp>
    </p:spTree>
  </p:cSld>
  <p:timing>
    <p:tnLst>
      <p:par>
        <p:cTn id="213" dur="indefinite" restart="never" nodeType="tmRoot">
          <p:childTnLst>
            <p:seq>
              <p:cTn id="2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Shape 1"/>
          <p:cNvSpPr txBox="1"/>
          <p:nvPr/>
        </p:nvSpPr>
        <p:spPr>
          <a:xfrm>
            <a:off x="457200" y="279000"/>
            <a:ext cx="4107600" cy="78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000" strike="noStrike">
                <a:solidFill>
                  <a:srgbClr val="000000"/>
                </a:solidFill>
                <a:latin typeface="Arial"/>
                <a:ea typeface="Arial"/>
              </a:rPr>
              <a:t>Step 7: Avoidance Logic</a:t>
            </a:r>
            <a:endParaRPr/>
          </a:p>
        </p:txBody>
      </p:sp>
      <p:sp>
        <p:nvSpPr>
          <p:cNvPr id="650" name="CustomShape 2"/>
          <p:cNvSpPr/>
          <p:nvPr/>
        </p:nvSpPr>
        <p:spPr>
          <a:xfrm>
            <a:off x="537840" y="1599840"/>
            <a:ext cx="4178520" cy="30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Create a control structure (if/else statement) to trigger an action based on the value of the getRange() function.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Remove all other movement functions and delays from the main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loop()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and place the new code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inside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of the </a:t>
            </a:r>
            <a:r>
              <a:rPr b="1" lang="en-US" strike="noStrike">
                <a:solidFill>
                  <a:srgbClr val="000000"/>
                </a:solidFill>
                <a:latin typeface="Arial"/>
                <a:ea typeface="Arial"/>
              </a:rPr>
              <a:t>loop()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 function.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51" name="CustomShape 3"/>
          <p:cNvSpPr/>
          <p:nvPr/>
        </p:nvSpPr>
        <p:spPr>
          <a:xfrm>
            <a:off x="5481360" y="27720"/>
            <a:ext cx="366228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void loop()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if(getRange() &lt;= range)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right();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else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forward();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delay(100);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15" dur="indefinite" restart="never" nodeType="tmRoot">
          <p:childTnLst>
            <p:seq>
              <p:cTn id="2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extShape 1"/>
          <p:cNvSpPr txBox="1"/>
          <p:nvPr/>
        </p:nvSpPr>
        <p:spPr>
          <a:xfrm>
            <a:off x="457200" y="2143080"/>
            <a:ext cx="65840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Step 7 Code Check</a:t>
            </a:r>
            <a:endParaRPr/>
          </a:p>
        </p:txBody>
      </p:sp>
    </p:spTree>
  </p:cSld>
  <p:timing>
    <p:tnLst>
      <p:par>
        <p:cTn id="217" dur="indefinite" restart="never" nodeType="tmRoot">
          <p:childTnLst>
            <p:seq>
              <p:cTn id="2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Shape 1"/>
          <p:cNvSpPr txBox="1"/>
          <p:nvPr/>
        </p:nvSpPr>
        <p:spPr>
          <a:xfrm>
            <a:off x="685800" y="1583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Servo Bot</a:t>
            </a:r>
            <a:endParaRPr/>
          </a:p>
        </p:txBody>
      </p:sp>
      <p:sp>
        <p:nvSpPr>
          <p:cNvPr id="654" name="TextShape 2"/>
          <p:cNvSpPr txBox="1"/>
          <p:nvPr/>
        </p:nvSpPr>
        <p:spPr>
          <a:xfrm>
            <a:off x="685800" y="284004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3000" strike="noStrike">
                <a:solidFill>
                  <a:srgbClr val="666666"/>
                </a:solidFill>
                <a:latin typeface="Arial"/>
                <a:ea typeface="Arial"/>
              </a:rPr>
              <a:t>Day 2 - Team Challenges</a:t>
            </a:r>
            <a:endParaRPr/>
          </a:p>
        </p:txBody>
      </p:sp>
    </p:spTree>
  </p:cSld>
  <p:timing>
    <p:tnLst>
      <p:par>
        <p:cTn id="219" dur="indefinite" restart="never" nodeType="tmRoot">
          <p:childTnLst>
            <p:seq>
              <p:cTn id="2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Objective - Day 2</a:t>
            </a:r>
            <a:endParaRPr/>
          </a:p>
        </p:txBody>
      </p:sp>
      <p:sp>
        <p:nvSpPr>
          <p:cNvPr id="656" name="TextShape 2"/>
          <p:cNvSpPr txBox="1"/>
          <p:nvPr/>
        </p:nvSpPr>
        <p:spPr>
          <a:xfrm>
            <a:off x="457200" y="1200240"/>
            <a:ext cx="8229240" cy="71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Team challenges - get your robot through the maze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57" name="CustomShape 3"/>
          <p:cNvSpPr/>
          <p:nvPr/>
        </p:nvSpPr>
        <p:spPr>
          <a:xfrm>
            <a:off x="457200" y="2055960"/>
            <a:ext cx="3915000" cy="23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Equipment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2WD Robot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1 - USB cable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1 - Laptop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58" name="CustomShape 4"/>
          <p:cNvSpPr/>
          <p:nvPr/>
        </p:nvSpPr>
        <p:spPr>
          <a:xfrm>
            <a:off x="4372560" y="2596320"/>
            <a:ext cx="4110120" cy="13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Materials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Cardboard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Tape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Scissors</a:t>
            </a:r>
            <a:endParaRPr/>
          </a:p>
        </p:txBody>
      </p:sp>
    </p:spTree>
  </p:cSld>
  <p:timing>
    <p:tnLst>
      <p:par>
        <p:cTn id="221" dur="indefinite" restart="never" nodeType="tmRoot">
          <p:childTnLst>
            <p:seq>
              <p:cTn id="2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extShape 1"/>
          <p:cNvSpPr txBox="1"/>
          <p:nvPr/>
        </p:nvSpPr>
        <p:spPr>
          <a:xfrm>
            <a:off x="685800" y="1583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Step 1: Recap</a:t>
            </a:r>
            <a:endParaRPr/>
          </a:p>
        </p:txBody>
      </p:sp>
      <p:sp>
        <p:nvSpPr>
          <p:cNvPr id="660" name="TextShape 2"/>
          <p:cNvSpPr txBox="1"/>
          <p:nvPr/>
        </p:nvSpPr>
        <p:spPr>
          <a:xfrm>
            <a:off x="685800" y="284004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/>
          </a:p>
        </p:txBody>
      </p:sp>
    </p:spTree>
  </p:cSld>
  <p:timing>
    <p:tnLst>
      <p:par>
        <p:cTn id="223" dur="indefinite" restart="never" nodeType="tmRoot">
          <p:childTnLst>
            <p:seq>
              <p:cTn id="2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Recap from Yesterday</a:t>
            </a:r>
            <a:endParaRPr/>
          </a:p>
        </p:txBody>
      </p:sp>
      <p:sp>
        <p:nvSpPr>
          <p:cNvPr id="662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Declare variables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Set functions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Servo control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IR sensor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Have fun!</a:t>
            </a:r>
            <a:endParaRPr/>
          </a:p>
        </p:txBody>
      </p:sp>
    </p:spTree>
  </p:cSld>
  <p:timing>
    <p:tnLst>
      <p:par>
        <p:cTn id="225" dur="indefinite" restart="never" nodeType="tmRoot">
          <p:childTnLst>
            <p:seq>
              <p:cTn id="2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Shape 1"/>
          <p:cNvSpPr txBox="1"/>
          <p:nvPr/>
        </p:nvSpPr>
        <p:spPr>
          <a:xfrm>
            <a:off x="685800" y="284004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/>
          </a:p>
        </p:txBody>
      </p:sp>
      <p:sp>
        <p:nvSpPr>
          <p:cNvPr id="664" name="TextShape 2"/>
          <p:cNvSpPr txBox="1"/>
          <p:nvPr/>
        </p:nvSpPr>
        <p:spPr>
          <a:xfrm>
            <a:off x="685800" y="1583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Step 2: Challenge</a:t>
            </a:r>
            <a:endParaRPr/>
          </a:p>
        </p:txBody>
      </p:sp>
    </p:spTree>
  </p:cSld>
  <p:timing>
    <p:tnLst>
      <p:par>
        <p:cTn id="227" dur="indefinite" restart="never" nodeType="tmRoot">
          <p:childTnLst>
            <p:seq>
              <p:cTn id="2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Design v3</a:t>
            </a:r>
            <a:endParaRPr/>
          </a:p>
        </p:txBody>
      </p:sp>
      <p:pic>
        <p:nvPicPr>
          <p:cNvPr id="217" name="Shape 99" descr=""/>
          <p:cNvPicPr/>
          <p:nvPr/>
        </p:nvPicPr>
        <p:blipFill>
          <a:blip r:embed="rId1"/>
          <a:srcRect l="0" t="0" r="3277" b="0"/>
          <a:stretch/>
        </p:blipFill>
        <p:spPr>
          <a:xfrm>
            <a:off x="3013920" y="988560"/>
            <a:ext cx="3013560" cy="4154400"/>
          </a:xfrm>
          <a:prstGeom prst="rect">
            <a:avLst/>
          </a:prstGeom>
          <a:ln>
            <a:noFill/>
          </a:ln>
        </p:spPr>
      </p:pic>
      <p:pic>
        <p:nvPicPr>
          <p:cNvPr id="218" name="Shape 100" descr=""/>
          <p:cNvPicPr/>
          <p:nvPr/>
        </p:nvPicPr>
        <p:blipFill>
          <a:blip r:embed="rId2"/>
          <a:srcRect l="19109" t="0" r="26484" b="0"/>
          <a:stretch/>
        </p:blipFill>
        <p:spPr>
          <a:xfrm>
            <a:off x="6130080" y="1005480"/>
            <a:ext cx="3013560" cy="415440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39040" y="1063440"/>
            <a:ext cx="2784600" cy="40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Custom 3D printed chassis and wheels Faster print time. Frame prints within an hour.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Arduino Nano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IR sensor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2 Continuous Servos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Two 3xAA battery packs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Jumper wires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O-rings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Arial"/>
                <a:ea typeface="Arial"/>
              </a:rPr>
              <a:t>Breadboard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Navigation Strategies</a:t>
            </a:r>
            <a:endParaRPr/>
          </a:p>
        </p:txBody>
      </p:sp>
      <p:sp>
        <p:nvSpPr>
          <p:cNvPr id="666" name="TextShape 2"/>
          <p:cNvSpPr txBox="1"/>
          <p:nvPr/>
        </p:nvSpPr>
        <p:spPr>
          <a:xfrm>
            <a:off x="457200" y="1200240"/>
            <a:ext cx="448272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Get the robot through the maze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Use basic functions, program logic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Strategies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Planned vs Random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67" name="Shape 877" descr=""/>
          <p:cNvPicPr/>
          <p:nvPr/>
        </p:nvPicPr>
        <p:blipFill>
          <a:blip r:embed="rId1"/>
          <a:srcRect l="24852" t="20200" r="7253" b="0"/>
          <a:stretch/>
        </p:blipFill>
        <p:spPr>
          <a:xfrm>
            <a:off x="5335560" y="0"/>
            <a:ext cx="487512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9" dur="indefinite" restart="never" nodeType="tmRoot">
          <p:childTnLst>
            <p:seq>
              <p:cTn id="2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Maze ideas</a:t>
            </a:r>
            <a:endParaRPr/>
          </a:p>
        </p:txBody>
      </p:sp>
      <p:sp>
        <p:nvSpPr>
          <p:cNvPr id="669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/>
          </a:p>
        </p:txBody>
      </p:sp>
      <p:pic>
        <p:nvPicPr>
          <p:cNvPr id="670" name="Shape 884" descr=""/>
          <p:cNvPicPr/>
          <p:nvPr/>
        </p:nvPicPr>
        <p:blipFill>
          <a:blip r:embed="rId1"/>
          <a:stretch/>
        </p:blipFill>
        <p:spPr>
          <a:xfrm>
            <a:off x="5041080" y="143280"/>
            <a:ext cx="3645360" cy="4856760"/>
          </a:xfrm>
          <a:prstGeom prst="rect">
            <a:avLst/>
          </a:prstGeom>
          <a:ln>
            <a:noFill/>
          </a:ln>
        </p:spPr>
      </p:pic>
      <p:pic>
        <p:nvPicPr>
          <p:cNvPr id="671" name="Shape 885" descr=""/>
          <p:cNvPicPr/>
          <p:nvPr/>
        </p:nvPicPr>
        <p:blipFill>
          <a:blip r:embed="rId2"/>
          <a:stretch/>
        </p:blipFill>
        <p:spPr>
          <a:xfrm>
            <a:off x="574560" y="1615680"/>
            <a:ext cx="4281480" cy="3172680"/>
          </a:xfrm>
          <a:prstGeom prst="rect">
            <a:avLst/>
          </a:prstGeom>
          <a:ln>
            <a:noFill/>
          </a:ln>
        </p:spPr>
      </p:pic>
      <p:sp>
        <p:nvSpPr>
          <p:cNvPr id="672" name="CustomShape 3"/>
          <p:cNvSpPr/>
          <p:nvPr/>
        </p:nvSpPr>
        <p:spPr>
          <a:xfrm>
            <a:off x="1188360" y="4788720"/>
            <a:ext cx="273096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https://apps.carleton.edu/campus/shout/?story_id=204886</a:t>
            </a:r>
            <a:endParaRPr/>
          </a:p>
        </p:txBody>
      </p:sp>
    </p:spTree>
  </p:cSld>
  <p:timing>
    <p:tnLst>
      <p:par>
        <p:cTn id="231" dur="indefinite" restart="never" nodeType="tmRoot">
          <p:childTnLst>
            <p:seq>
              <p:cTn id="2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Maze ideas</a:t>
            </a:r>
            <a:endParaRPr/>
          </a:p>
        </p:txBody>
      </p:sp>
      <p:sp>
        <p:nvSpPr>
          <p:cNvPr id="674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/>
          </a:p>
        </p:txBody>
      </p:sp>
      <p:pic>
        <p:nvPicPr>
          <p:cNvPr id="675" name="Shape 893" descr=""/>
          <p:cNvPicPr/>
          <p:nvPr/>
        </p:nvPicPr>
        <p:blipFill>
          <a:blip r:embed="rId1"/>
          <a:stretch/>
        </p:blipFill>
        <p:spPr>
          <a:xfrm>
            <a:off x="5754600" y="205920"/>
            <a:ext cx="3085920" cy="2257200"/>
          </a:xfrm>
          <a:prstGeom prst="rect">
            <a:avLst/>
          </a:prstGeom>
          <a:ln>
            <a:noFill/>
          </a:ln>
        </p:spPr>
      </p:pic>
      <p:pic>
        <p:nvPicPr>
          <p:cNvPr id="676" name="Shape 894" descr=""/>
          <p:cNvPicPr/>
          <p:nvPr/>
        </p:nvPicPr>
        <p:blipFill>
          <a:blip r:embed="rId2"/>
          <a:stretch/>
        </p:blipFill>
        <p:spPr>
          <a:xfrm>
            <a:off x="5754600" y="2522880"/>
            <a:ext cx="3199320" cy="2402640"/>
          </a:xfrm>
          <a:prstGeom prst="rect">
            <a:avLst/>
          </a:prstGeom>
          <a:ln>
            <a:noFill/>
          </a:ln>
        </p:spPr>
      </p:pic>
      <p:pic>
        <p:nvPicPr>
          <p:cNvPr id="677" name="Shape 895" descr=""/>
          <p:cNvPicPr/>
          <p:nvPr/>
        </p:nvPicPr>
        <p:blipFill>
          <a:blip r:embed="rId3"/>
          <a:stretch/>
        </p:blipFill>
        <p:spPr>
          <a:xfrm>
            <a:off x="285840" y="1063440"/>
            <a:ext cx="5348160" cy="372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3" dur="indefinite" restart="never" nodeType="tmRoot">
          <p:childTnLst>
            <p:seq>
              <p:cTn id="2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extShape 1"/>
          <p:cNvSpPr txBox="1"/>
          <p:nvPr/>
        </p:nvSpPr>
        <p:spPr>
          <a:xfrm>
            <a:off x="685800" y="284004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/>
          </a:p>
        </p:txBody>
      </p:sp>
      <p:sp>
        <p:nvSpPr>
          <p:cNvPr id="679" name="TextShape 2"/>
          <p:cNvSpPr txBox="1"/>
          <p:nvPr/>
        </p:nvSpPr>
        <p:spPr>
          <a:xfrm>
            <a:off x="685800" y="1583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</a:rPr>
              <a:t>Extra: adding sensors</a:t>
            </a:r>
            <a:endParaRPr/>
          </a:p>
        </p:txBody>
      </p:sp>
    </p:spTree>
  </p:cSld>
  <p:timing>
    <p:tnLst>
      <p:par>
        <p:cTn id="235" dur="indefinite" restart="never" nodeType="tmRoot">
          <p:childTnLst>
            <p:seq>
              <p:cTn id="2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Adding Sensors</a:t>
            </a:r>
            <a:endParaRPr/>
          </a:p>
        </p:txBody>
      </p:sp>
      <p:sp>
        <p:nvSpPr>
          <p:cNvPr id="681" name="TextShape 2"/>
          <p:cNvSpPr txBox="1"/>
          <p:nvPr/>
        </p:nvSpPr>
        <p:spPr>
          <a:xfrm>
            <a:off x="457200" y="1276200"/>
            <a:ext cx="455472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-Detect wheel rotation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-Use two light sensors.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-Add a black and white disc to wheel hub.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-Count number of pulses to determine revolutions.</a:t>
            </a:r>
            <a:endParaRPr/>
          </a:p>
        </p:txBody>
      </p:sp>
      <p:pic>
        <p:nvPicPr>
          <p:cNvPr id="682" name="Shape 908" descr=""/>
          <p:cNvPicPr/>
          <p:nvPr/>
        </p:nvPicPr>
        <p:blipFill>
          <a:blip r:embed="rId1"/>
          <a:stretch/>
        </p:blipFill>
        <p:spPr>
          <a:xfrm>
            <a:off x="5012280" y="1644480"/>
            <a:ext cx="3989160" cy="196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7" dur="indefinite" restart="never" nodeType="tmRoot">
          <p:childTnLst>
            <p:seq>
              <p:cTn id="2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Color Sensors</a:t>
            </a:r>
            <a:endParaRPr/>
          </a:p>
        </p:txBody>
      </p:sp>
      <p:sp>
        <p:nvSpPr>
          <p:cNvPr id="684" name="TextShape 2"/>
          <p:cNvSpPr txBox="1"/>
          <p:nvPr/>
        </p:nvSpPr>
        <p:spPr>
          <a:xfrm>
            <a:off x="457200" y="1200240"/>
            <a:ext cx="424332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Color sensor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Detect the color of an object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DIY - RGB LED and CsD sensor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strike="noStrike">
                <a:solidFill>
                  <a:srgbClr val="000000"/>
                </a:solidFill>
                <a:latin typeface="Arial"/>
                <a:ea typeface="Arial"/>
              </a:rPr>
              <a:t>Buy sensors (they work alot better!)</a:t>
            </a:r>
            <a:endParaRPr/>
          </a:p>
        </p:txBody>
      </p:sp>
      <p:pic>
        <p:nvPicPr>
          <p:cNvPr id="685" name="Shape 915" descr=""/>
          <p:cNvPicPr/>
          <p:nvPr/>
        </p:nvPicPr>
        <p:blipFill>
          <a:blip r:embed="rId1"/>
          <a:stretch/>
        </p:blipFill>
        <p:spPr>
          <a:xfrm>
            <a:off x="6965280" y="477720"/>
            <a:ext cx="1930680" cy="1868400"/>
          </a:xfrm>
          <a:prstGeom prst="rect">
            <a:avLst/>
          </a:prstGeom>
          <a:ln>
            <a:noFill/>
          </a:ln>
        </p:spPr>
      </p:pic>
      <p:pic>
        <p:nvPicPr>
          <p:cNvPr id="686" name="Shape 916" descr=""/>
          <p:cNvPicPr/>
          <p:nvPr/>
        </p:nvPicPr>
        <p:blipFill>
          <a:blip r:embed="rId2"/>
          <a:stretch/>
        </p:blipFill>
        <p:spPr>
          <a:xfrm>
            <a:off x="4458960" y="477720"/>
            <a:ext cx="2505960" cy="1840680"/>
          </a:xfrm>
          <a:prstGeom prst="rect">
            <a:avLst/>
          </a:prstGeom>
          <a:ln>
            <a:noFill/>
          </a:ln>
        </p:spPr>
      </p:pic>
      <p:pic>
        <p:nvPicPr>
          <p:cNvPr id="687" name="Shape 917" descr=""/>
          <p:cNvPicPr/>
          <p:nvPr/>
        </p:nvPicPr>
        <p:blipFill>
          <a:blip r:embed="rId3"/>
          <a:stretch/>
        </p:blipFill>
        <p:spPr>
          <a:xfrm>
            <a:off x="6965280" y="3022200"/>
            <a:ext cx="2043000" cy="2074320"/>
          </a:xfrm>
          <a:prstGeom prst="rect">
            <a:avLst/>
          </a:prstGeom>
          <a:ln>
            <a:noFill/>
          </a:ln>
        </p:spPr>
      </p:pic>
      <p:pic>
        <p:nvPicPr>
          <p:cNvPr id="688" name="Shape 918" descr=""/>
          <p:cNvPicPr/>
          <p:nvPr/>
        </p:nvPicPr>
        <p:blipFill>
          <a:blip r:embed="rId4"/>
          <a:srcRect l="18514" t="0" r="0" b="0"/>
          <a:stretch/>
        </p:blipFill>
        <p:spPr>
          <a:xfrm>
            <a:off x="4577040" y="2660400"/>
            <a:ext cx="2505960" cy="231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9" dur="indefinite" restart="never" nodeType="tmRoot">
          <p:childTnLst>
            <p:seq>
              <p:cTn id="2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Arial"/>
                <a:ea typeface="Arial"/>
              </a:rPr>
              <a:t>Remember, robots are our friends...</a:t>
            </a:r>
            <a:endParaRPr/>
          </a:p>
        </p:txBody>
      </p:sp>
      <p:sp>
        <p:nvSpPr>
          <p:cNvPr id="690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/>
          </a:p>
        </p:txBody>
      </p:sp>
      <p:pic>
        <p:nvPicPr>
          <p:cNvPr id="691" name="Shape 925" descr=""/>
          <p:cNvPicPr/>
          <p:nvPr/>
        </p:nvPicPr>
        <p:blipFill>
          <a:blip r:embed="rId1"/>
          <a:stretch/>
        </p:blipFill>
        <p:spPr>
          <a:xfrm>
            <a:off x="2792160" y="1200240"/>
            <a:ext cx="3701160" cy="372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1" dur="indefinite" restart="never" nodeType="tmRoot">
          <p:childTnLst>
            <p:seq>
              <p:cTn id="2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Application>LibreOffice/4.4.2.2$Linux_X86_64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en-US</dc:language>
  <dcterms:modified xsi:type="dcterms:W3CDTF">2015-05-11T16:05:35Z</dcterms:modified>
  <cp:revision>1</cp:revision>
</cp:coreProperties>
</file>